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93" r:id="rId2"/>
    <p:sldMasterId id="2147483795" r:id="rId3"/>
    <p:sldMasterId id="2147483798" r:id="rId4"/>
    <p:sldMasterId id="2147483802" r:id="rId5"/>
    <p:sldMasterId id="2147483807" r:id="rId6"/>
    <p:sldMasterId id="2147483712" r:id="rId7"/>
    <p:sldMasterId id="2147483766" r:id="rId8"/>
  </p:sldMasterIdLst>
  <p:notesMasterIdLst>
    <p:notesMasterId r:id="rId32"/>
  </p:notesMasterIdLst>
  <p:sldIdLst>
    <p:sldId id="276" r:id="rId9"/>
    <p:sldId id="299" r:id="rId10"/>
    <p:sldId id="279" r:id="rId11"/>
    <p:sldId id="277" r:id="rId12"/>
    <p:sldId id="308" r:id="rId13"/>
    <p:sldId id="291" r:id="rId14"/>
    <p:sldId id="307" r:id="rId15"/>
    <p:sldId id="313" r:id="rId16"/>
    <p:sldId id="301" r:id="rId17"/>
    <p:sldId id="311" r:id="rId18"/>
    <p:sldId id="303" r:id="rId19"/>
    <p:sldId id="268" r:id="rId20"/>
    <p:sldId id="287" r:id="rId21"/>
    <p:sldId id="309" r:id="rId22"/>
    <p:sldId id="316" r:id="rId23"/>
    <p:sldId id="317" r:id="rId24"/>
    <p:sldId id="312" r:id="rId25"/>
    <p:sldId id="257" r:id="rId26"/>
    <p:sldId id="258" r:id="rId27"/>
    <p:sldId id="320" r:id="rId28"/>
    <p:sldId id="285" r:id="rId29"/>
    <p:sldId id="282" r:id="rId30"/>
    <p:sldId id="321" r:id="rId31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75E"/>
    <a:srgbClr val="0E1829"/>
    <a:srgbClr val="1054B3"/>
    <a:srgbClr val="0F223B"/>
    <a:srgbClr val="181949"/>
    <a:srgbClr val="1C221E"/>
    <a:srgbClr val="5FF7D1"/>
    <a:srgbClr val="145698"/>
    <a:srgbClr val="E6E6E6"/>
    <a:srgbClr val="455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98" autoAdjust="0"/>
  </p:normalViewPr>
  <p:slideViewPr>
    <p:cSldViewPr snapToGrid="0">
      <p:cViewPr varScale="1">
        <p:scale>
          <a:sx n="56" d="100"/>
          <a:sy n="56" d="100"/>
        </p:scale>
        <p:origin x="1072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E97-42E9-BBC3-437E31D7CF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2E97-42E9-BBC3-437E31D7CF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2E97-42E9-BBC3-437E31D7CF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2E97-42E9-BBC3-437E31D7CF1A}"/>
              </c:ext>
            </c:extLst>
          </c:dPt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E97-42E9-BBC3-437E31D7CF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A-2E97-42E9-BBC3-437E31D7CF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C-2E97-42E9-BBC3-437E31D7CF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E-2E97-42E9-BBC3-437E31D7CF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10-2E97-42E9-BBC3-437E31D7CF1A}"/>
              </c:ext>
            </c:extLst>
          </c:dPt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2E97-42E9-BBC3-437E31D7CF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13-2E97-42E9-BBC3-437E31D7CF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5-2E97-42E9-BBC3-437E31D7CF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17-2E97-42E9-BBC3-437E31D7CF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19-2E97-42E9-BBC3-437E31D7CF1A}"/>
              </c:ext>
            </c:extLst>
          </c:dPt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2E97-42E9-BBC3-437E31D7C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62" b="0" i="0" u="none" strike="noStrike" baseline="0" dirty="0">
                <a:effectLst/>
              </a:rPr>
              <a:t>Predictions</a:t>
            </a:r>
            <a:endParaRPr lang="zh-TW" altLang="en-US" dirty="0"/>
          </a:p>
        </c:rich>
      </c:tx>
      <c:layout>
        <c:manualLayout>
          <c:xMode val="edge"/>
          <c:yMode val="edge"/>
          <c:x val="0.42882663385710673"/>
          <c:y val="5.8035235434806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5895158573492847E-2"/>
          <c:y val="0.13888924718952239"/>
          <c:w val="0.92379032889278501"/>
          <c:h val="0.71757511457829215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factor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Sheet1!$A$2:$A$34</c:f>
              <c:strCache>
                <c:ptCount val="33"/>
                <c:pt idx="0">
                  <c:v>.</c:v>
                </c:pt>
                <c:pt idx="1">
                  <c:v>.</c:v>
                </c:pt>
                <c:pt idx="2">
                  <c:v>.</c:v>
                </c:pt>
                <c:pt idx="3">
                  <c:v>.</c:v>
                </c:pt>
                <c:pt idx="4">
                  <c:v>.</c:v>
                </c:pt>
                <c:pt idx="5">
                  <c:v>.</c:v>
                </c:pt>
                <c:pt idx="6">
                  <c:v>.</c:v>
                </c:pt>
                <c:pt idx="7">
                  <c:v>.</c:v>
                </c:pt>
                <c:pt idx="8">
                  <c:v>.</c:v>
                </c:pt>
                <c:pt idx="9">
                  <c:v>.</c:v>
                </c:pt>
                <c:pt idx="10">
                  <c:v>.</c:v>
                </c:pt>
                <c:pt idx="11">
                  <c:v>.</c:v>
                </c:pt>
                <c:pt idx="12">
                  <c:v>.</c:v>
                </c:pt>
                <c:pt idx="13">
                  <c:v>.</c:v>
                </c:pt>
                <c:pt idx="14">
                  <c:v>.</c:v>
                </c:pt>
                <c:pt idx="15">
                  <c:v>.</c:v>
                </c:pt>
                <c:pt idx="16">
                  <c:v>.</c:v>
                </c:pt>
                <c:pt idx="17">
                  <c:v>.</c:v>
                </c:pt>
                <c:pt idx="18">
                  <c:v>.</c:v>
                </c:pt>
                <c:pt idx="19">
                  <c:v>.</c:v>
                </c:pt>
                <c:pt idx="20">
                  <c:v>.</c:v>
                </c:pt>
                <c:pt idx="21">
                  <c:v>.</c:v>
                </c:pt>
                <c:pt idx="22">
                  <c:v>.</c:v>
                </c:pt>
                <c:pt idx="23">
                  <c:v>.</c:v>
                </c:pt>
                <c:pt idx="24">
                  <c:v>.</c:v>
                </c:pt>
                <c:pt idx="25">
                  <c:v>.</c:v>
                </c:pt>
                <c:pt idx="26">
                  <c:v>.</c:v>
                </c:pt>
                <c:pt idx="27">
                  <c:v>.</c:v>
                </c:pt>
                <c:pt idx="28">
                  <c:v>.</c:v>
                </c:pt>
                <c:pt idx="29">
                  <c:v>.</c:v>
                </c:pt>
                <c:pt idx="30">
                  <c:v>.</c:v>
                </c:pt>
                <c:pt idx="31">
                  <c:v>.</c:v>
                </c:pt>
                <c:pt idx="32">
                  <c:v>.</c:v>
                </c:pt>
              </c:strCache>
            </c:strRef>
          </c:cat>
          <c:val>
            <c:numRef>
              <c:f>Sheet1!$E$2:$E$34</c:f>
              <c:numCache>
                <c:formatCode>General</c:formatCode>
                <c:ptCount val="33"/>
                <c:pt idx="0">
                  <c:v>-0.46350562691156938</c:v>
                </c:pt>
                <c:pt idx="1">
                  <c:v>-0.40474971196557386</c:v>
                </c:pt>
                <c:pt idx="2">
                  <c:v>-0.69920788315939686</c:v>
                </c:pt>
                <c:pt idx="3">
                  <c:v>0.59280267890872107</c:v>
                </c:pt>
                <c:pt idx="4">
                  <c:v>0.10371535817020228</c:v>
                </c:pt>
                <c:pt idx="5">
                  <c:v>-1.0900182732708155</c:v>
                </c:pt>
                <c:pt idx="6">
                  <c:v>-0.37694396802032459</c:v>
                </c:pt>
                <c:pt idx="7">
                  <c:v>1.2674757999967534E-2</c:v>
                </c:pt>
                <c:pt idx="8">
                  <c:v>-0.48123253710229602</c:v>
                </c:pt>
                <c:pt idx="9">
                  <c:v>0.63934466894536857</c:v>
                </c:pt>
                <c:pt idx="10">
                  <c:v>-1.0540628048352989</c:v>
                </c:pt>
                <c:pt idx="11">
                  <c:v>-0.26847075212326654</c:v>
                </c:pt>
                <c:pt idx="12">
                  <c:v>-6.0948950404080326E-2</c:v>
                </c:pt>
                <c:pt idx="13">
                  <c:v>-0.26644366202690772</c:v>
                </c:pt>
                <c:pt idx="14">
                  <c:v>-0.51193318701860568</c:v>
                </c:pt>
                <c:pt idx="15">
                  <c:v>2.130596097252635E-3</c:v>
                </c:pt>
                <c:pt idx="16">
                  <c:v>0.23531510735554839</c:v>
                </c:pt>
                <c:pt idx="17">
                  <c:v>-0.61946556510873363</c:v>
                </c:pt>
                <c:pt idx="18">
                  <c:v>-0.48892152656976662</c:v>
                </c:pt>
                <c:pt idx="19">
                  <c:v>-0.1818250150395464</c:v>
                </c:pt>
                <c:pt idx="20">
                  <c:v>-0.28173721653090994</c:v>
                </c:pt>
                <c:pt idx="21">
                  <c:v>0.65007033783752344</c:v>
                </c:pt>
                <c:pt idx="22">
                  <c:v>-0.4579408543870982</c:v>
                </c:pt>
                <c:pt idx="23">
                  <c:v>-0.66459491108768787</c:v>
                </c:pt>
                <c:pt idx="24">
                  <c:v>-0.46961953628132713</c:v>
                </c:pt>
                <c:pt idx="25">
                  <c:v>-3.6040131872844272E-2</c:v>
                </c:pt>
                <c:pt idx="26">
                  <c:v>0.36956287330574028</c:v>
                </c:pt>
                <c:pt idx="27">
                  <c:v>0.44091235357751302</c:v>
                </c:pt>
                <c:pt idx="28">
                  <c:v>-0.2264145345315467</c:v>
                </c:pt>
                <c:pt idx="29">
                  <c:v>0.57771688798904508</c:v>
                </c:pt>
                <c:pt idx="30">
                  <c:v>0.37380124060042363</c:v>
                </c:pt>
                <c:pt idx="31">
                  <c:v>0.6293702747092812</c:v>
                </c:pt>
                <c:pt idx="32">
                  <c:v>0.83880486707034729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77-41FF-BFA0-90907D13C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6305200"/>
        <c:axId val="62631077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trends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Sheet1!$A$2:$A$34</c:f>
              <c:strCache>
                <c:ptCount val="33"/>
                <c:pt idx="0">
                  <c:v>.</c:v>
                </c:pt>
                <c:pt idx="1">
                  <c:v>.</c:v>
                </c:pt>
                <c:pt idx="2">
                  <c:v>.</c:v>
                </c:pt>
                <c:pt idx="3">
                  <c:v>.</c:v>
                </c:pt>
                <c:pt idx="4">
                  <c:v>.</c:v>
                </c:pt>
                <c:pt idx="5">
                  <c:v>.</c:v>
                </c:pt>
                <c:pt idx="6">
                  <c:v>.</c:v>
                </c:pt>
                <c:pt idx="7">
                  <c:v>.</c:v>
                </c:pt>
                <c:pt idx="8">
                  <c:v>.</c:v>
                </c:pt>
                <c:pt idx="9">
                  <c:v>.</c:v>
                </c:pt>
                <c:pt idx="10">
                  <c:v>.</c:v>
                </c:pt>
                <c:pt idx="11">
                  <c:v>.</c:v>
                </c:pt>
                <c:pt idx="12">
                  <c:v>.</c:v>
                </c:pt>
                <c:pt idx="13">
                  <c:v>.</c:v>
                </c:pt>
                <c:pt idx="14">
                  <c:v>.</c:v>
                </c:pt>
                <c:pt idx="15">
                  <c:v>.</c:v>
                </c:pt>
                <c:pt idx="16">
                  <c:v>.</c:v>
                </c:pt>
                <c:pt idx="17">
                  <c:v>.</c:v>
                </c:pt>
                <c:pt idx="18">
                  <c:v>.</c:v>
                </c:pt>
                <c:pt idx="19">
                  <c:v>.</c:v>
                </c:pt>
                <c:pt idx="20">
                  <c:v>.</c:v>
                </c:pt>
                <c:pt idx="21">
                  <c:v>.</c:v>
                </c:pt>
                <c:pt idx="22">
                  <c:v>.</c:v>
                </c:pt>
                <c:pt idx="23">
                  <c:v>.</c:v>
                </c:pt>
                <c:pt idx="24">
                  <c:v>.</c:v>
                </c:pt>
                <c:pt idx="25">
                  <c:v>.</c:v>
                </c:pt>
                <c:pt idx="26">
                  <c:v>.</c:v>
                </c:pt>
                <c:pt idx="27">
                  <c:v>.</c:v>
                </c:pt>
                <c:pt idx="28">
                  <c:v>.</c:v>
                </c:pt>
                <c:pt idx="29">
                  <c:v>.</c:v>
                </c:pt>
                <c:pt idx="30">
                  <c:v>.</c:v>
                </c:pt>
                <c:pt idx="31">
                  <c:v>.</c:v>
                </c:pt>
                <c:pt idx="32">
                  <c:v>.</c:v>
                </c:pt>
              </c:strCache>
            </c:str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3.4005623715888058</c:v>
                </c:pt>
                <c:pt idx="1">
                  <c:v>2.783264283947803</c:v>
                </c:pt>
                <c:pt idx="2">
                  <c:v>3.1447316733542556</c:v>
                </c:pt>
                <c:pt idx="3">
                  <c:v>4.2219326172228113</c:v>
                </c:pt>
                <c:pt idx="4">
                  <c:v>1.0452846674609955</c:v>
                </c:pt>
                <c:pt idx="5">
                  <c:v>4.7442821909535855</c:v>
                </c:pt>
                <c:pt idx="6">
                  <c:v>0.56797404504248528</c:v>
                </c:pt>
                <c:pt idx="7">
                  <c:v>1.5173878732795154</c:v>
                </c:pt>
                <c:pt idx="8">
                  <c:v>7.1068189045954688E-2</c:v>
                </c:pt>
                <c:pt idx="9">
                  <c:v>3.9277840719482544</c:v>
                </c:pt>
                <c:pt idx="10">
                  <c:v>2.6554010397852768</c:v>
                </c:pt>
                <c:pt idx="11">
                  <c:v>4.5340107740530851</c:v>
                </c:pt>
                <c:pt idx="12">
                  <c:v>2.7049604715377478</c:v>
                </c:pt>
                <c:pt idx="13">
                  <c:v>1.8585860957830524</c:v>
                </c:pt>
                <c:pt idx="14">
                  <c:v>0.97276803882287322</c:v>
                </c:pt>
                <c:pt idx="15">
                  <c:v>4.9103691856078395</c:v>
                </c:pt>
                <c:pt idx="16">
                  <c:v>3.8779840710234681</c:v>
                </c:pt>
                <c:pt idx="17">
                  <c:v>0.87122345936117784</c:v>
                </c:pt>
                <c:pt idx="18">
                  <c:v>3.4254876052491823</c:v>
                </c:pt>
                <c:pt idx="19">
                  <c:v>4.0385910531258382</c:v>
                </c:pt>
                <c:pt idx="20">
                  <c:v>0.94948696986284331</c:v>
                </c:pt>
                <c:pt idx="21">
                  <c:v>3.7197714119438792</c:v>
                </c:pt>
                <c:pt idx="22">
                  <c:v>4.2987412461692145</c:v>
                </c:pt>
                <c:pt idx="23">
                  <c:v>3.9226169036677443</c:v>
                </c:pt>
                <c:pt idx="24">
                  <c:v>2.5371545871579766</c:v>
                </c:pt>
                <c:pt idx="25">
                  <c:v>3.8621542346507387</c:v>
                </c:pt>
                <c:pt idx="26">
                  <c:v>0.56407342734813515</c:v>
                </c:pt>
                <c:pt idx="27">
                  <c:v>2.236933957931579</c:v>
                </c:pt>
                <c:pt idx="28">
                  <c:v>1.7829822500335446</c:v>
                </c:pt>
                <c:pt idx="29">
                  <c:v>4.3439592727468268</c:v>
                </c:pt>
                <c:pt idx="30">
                  <c:v>3.8883495462746827</c:v>
                </c:pt>
                <c:pt idx="31">
                  <c:v>6.0083517148119547E-2</c:v>
                </c:pt>
                <c:pt idx="32">
                  <c:v>2.2625459319275061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77-41FF-BFA0-90907D13CD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complete prediction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7977-41FF-BFA0-90907D13CD9B}"/>
              </c:ext>
            </c:extLst>
          </c:dPt>
          <c:cat>
            <c:strRef>
              <c:f>Sheet1!$A$2:$A$34</c:f>
              <c:strCache>
                <c:ptCount val="33"/>
                <c:pt idx="0">
                  <c:v>.</c:v>
                </c:pt>
                <c:pt idx="1">
                  <c:v>.</c:v>
                </c:pt>
                <c:pt idx="2">
                  <c:v>.</c:v>
                </c:pt>
                <c:pt idx="3">
                  <c:v>.</c:v>
                </c:pt>
                <c:pt idx="4">
                  <c:v>.</c:v>
                </c:pt>
                <c:pt idx="5">
                  <c:v>.</c:v>
                </c:pt>
                <c:pt idx="6">
                  <c:v>.</c:v>
                </c:pt>
                <c:pt idx="7">
                  <c:v>.</c:v>
                </c:pt>
                <c:pt idx="8">
                  <c:v>.</c:v>
                </c:pt>
                <c:pt idx="9">
                  <c:v>.</c:v>
                </c:pt>
                <c:pt idx="10">
                  <c:v>.</c:v>
                </c:pt>
                <c:pt idx="11">
                  <c:v>.</c:v>
                </c:pt>
                <c:pt idx="12">
                  <c:v>.</c:v>
                </c:pt>
                <c:pt idx="13">
                  <c:v>.</c:v>
                </c:pt>
                <c:pt idx="14">
                  <c:v>.</c:v>
                </c:pt>
                <c:pt idx="15">
                  <c:v>.</c:v>
                </c:pt>
                <c:pt idx="16">
                  <c:v>.</c:v>
                </c:pt>
                <c:pt idx="17">
                  <c:v>.</c:v>
                </c:pt>
                <c:pt idx="18">
                  <c:v>.</c:v>
                </c:pt>
                <c:pt idx="19">
                  <c:v>.</c:v>
                </c:pt>
                <c:pt idx="20">
                  <c:v>.</c:v>
                </c:pt>
                <c:pt idx="21">
                  <c:v>.</c:v>
                </c:pt>
                <c:pt idx="22">
                  <c:v>.</c:v>
                </c:pt>
                <c:pt idx="23">
                  <c:v>.</c:v>
                </c:pt>
                <c:pt idx="24">
                  <c:v>.</c:v>
                </c:pt>
                <c:pt idx="25">
                  <c:v>.</c:v>
                </c:pt>
                <c:pt idx="26">
                  <c:v>.</c:v>
                </c:pt>
                <c:pt idx="27">
                  <c:v>.</c:v>
                </c:pt>
                <c:pt idx="28">
                  <c:v>.</c:v>
                </c:pt>
                <c:pt idx="29">
                  <c:v>.</c:v>
                </c:pt>
                <c:pt idx="30">
                  <c:v>.</c:v>
                </c:pt>
                <c:pt idx="31">
                  <c:v>.</c:v>
                </c:pt>
                <c:pt idx="32">
                  <c:v>.</c:v>
                </c:pt>
              </c:strCache>
            </c:strRef>
          </c:cat>
          <c:val>
            <c:numRef>
              <c:f>Sheet1!$C$2:$C$34</c:f>
              <c:numCache>
                <c:formatCode>General</c:formatCode>
                <c:ptCount val="33"/>
                <c:pt idx="0">
                  <c:v>3.5409499398626885</c:v>
                </c:pt>
                <c:pt idx="1">
                  <c:v>2.3341888490260363</c:v>
                </c:pt>
                <c:pt idx="2">
                  <c:v>3.0206319582747598</c:v>
                </c:pt>
                <c:pt idx="3">
                  <c:v>3.9368570150016571</c:v>
                </c:pt>
                <c:pt idx="4">
                  <c:v>0.72277840197257071</c:v>
                </c:pt>
                <c:pt idx="5">
                  <c:v>4.9272494551613422</c:v>
                </c:pt>
                <c:pt idx="6">
                  <c:v>0.88083327734411876</c:v>
                </c:pt>
                <c:pt idx="7">
                  <c:v>2.0053396967385879</c:v>
                </c:pt>
                <c:pt idx="8">
                  <c:v>0.44723508282991742</c:v>
                </c:pt>
                <c:pt idx="9">
                  <c:v>3.924031973895671</c:v>
                </c:pt>
                <c:pt idx="10">
                  <c:v>2.9841628378796563</c:v>
                </c:pt>
                <c:pt idx="11">
                  <c:v>4.5015385657500717</c:v>
                </c:pt>
                <c:pt idx="12">
                  <c:v>2.6177922378713925</c:v>
                </c:pt>
                <c:pt idx="13">
                  <c:v>2.2271565126366144</c:v>
                </c:pt>
                <c:pt idx="14">
                  <c:v>1.0569209386234668</c:v>
                </c:pt>
                <c:pt idx="15">
                  <c:v>4.4748565932191555</c:v>
                </c:pt>
                <c:pt idx="16">
                  <c:v>3.6608535379694951</c:v>
                </c:pt>
                <c:pt idx="17">
                  <c:v>1.1006401034944711</c:v>
                </c:pt>
                <c:pt idx="18">
                  <c:v>3.7784804447551545</c:v>
                </c:pt>
                <c:pt idx="19">
                  <c:v>4.5191102578443392</c:v>
                </c:pt>
                <c:pt idx="20">
                  <c:v>0.82835052407537924</c:v>
                </c:pt>
                <c:pt idx="21">
                  <c:v>3.7165505617313799</c:v>
                </c:pt>
                <c:pt idx="22">
                  <c:v>4.1443494687859506</c:v>
                </c:pt>
                <c:pt idx="23">
                  <c:v>3.4895911830080806</c:v>
                </c:pt>
                <c:pt idx="24">
                  <c:v>2.1806848852873491</c:v>
                </c:pt>
                <c:pt idx="25">
                  <c:v>4.3216135717567816</c:v>
                </c:pt>
                <c:pt idx="26">
                  <c:v>0.67111458970289484</c:v>
                </c:pt>
                <c:pt idx="27">
                  <c:v>2.4680794701447599</c:v>
                </c:pt>
                <c:pt idx="28">
                  <c:v>1.4664640988710438</c:v>
                </c:pt>
                <c:pt idx="29">
                  <c:v>4.2510333732952521</c:v>
                </c:pt>
                <c:pt idx="30">
                  <c:v>4.3573962485039566</c:v>
                </c:pt>
                <c:pt idx="31">
                  <c:v>-0.24296030246736117</c:v>
                </c:pt>
                <c:pt idx="32">
                  <c:v>2.2322508834536188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77-41FF-BFA0-90907D13CD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incomplete prediction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Sheet1!$A$2:$A$34</c:f>
              <c:strCache>
                <c:ptCount val="33"/>
                <c:pt idx="0">
                  <c:v>.</c:v>
                </c:pt>
                <c:pt idx="1">
                  <c:v>.</c:v>
                </c:pt>
                <c:pt idx="2">
                  <c:v>.</c:v>
                </c:pt>
                <c:pt idx="3">
                  <c:v>.</c:v>
                </c:pt>
                <c:pt idx="4">
                  <c:v>.</c:v>
                </c:pt>
                <c:pt idx="5">
                  <c:v>.</c:v>
                </c:pt>
                <c:pt idx="6">
                  <c:v>.</c:v>
                </c:pt>
                <c:pt idx="7">
                  <c:v>.</c:v>
                </c:pt>
                <c:pt idx="8">
                  <c:v>.</c:v>
                </c:pt>
                <c:pt idx="9">
                  <c:v>.</c:v>
                </c:pt>
                <c:pt idx="10">
                  <c:v>.</c:v>
                </c:pt>
                <c:pt idx="11">
                  <c:v>.</c:v>
                </c:pt>
                <c:pt idx="12">
                  <c:v>.</c:v>
                </c:pt>
                <c:pt idx="13">
                  <c:v>.</c:v>
                </c:pt>
                <c:pt idx="14">
                  <c:v>.</c:v>
                </c:pt>
                <c:pt idx="15">
                  <c:v>.</c:v>
                </c:pt>
                <c:pt idx="16">
                  <c:v>.</c:v>
                </c:pt>
                <c:pt idx="17">
                  <c:v>.</c:v>
                </c:pt>
                <c:pt idx="18">
                  <c:v>.</c:v>
                </c:pt>
                <c:pt idx="19">
                  <c:v>.</c:v>
                </c:pt>
                <c:pt idx="20">
                  <c:v>.</c:v>
                </c:pt>
                <c:pt idx="21">
                  <c:v>.</c:v>
                </c:pt>
                <c:pt idx="22">
                  <c:v>.</c:v>
                </c:pt>
                <c:pt idx="23">
                  <c:v>.</c:v>
                </c:pt>
                <c:pt idx="24">
                  <c:v>.</c:v>
                </c:pt>
                <c:pt idx="25">
                  <c:v>.</c:v>
                </c:pt>
                <c:pt idx="26">
                  <c:v>.</c:v>
                </c:pt>
                <c:pt idx="27">
                  <c:v>.</c:v>
                </c:pt>
                <c:pt idx="28">
                  <c:v>.</c:v>
                </c:pt>
                <c:pt idx="29">
                  <c:v>.</c:v>
                </c:pt>
                <c:pt idx="30">
                  <c:v>.</c:v>
                </c:pt>
                <c:pt idx="31">
                  <c:v>.</c:v>
                </c:pt>
                <c:pt idx="32">
                  <c:v>.</c:v>
                </c:pt>
              </c:strCache>
            </c:strRef>
          </c:cat>
          <c:val>
            <c:numRef>
              <c:f>Sheet1!$D$2:$D$34</c:f>
              <c:numCache>
                <c:formatCode>General</c:formatCode>
                <c:ptCount val="33"/>
                <c:pt idx="0">
                  <c:v>4.3275736254119446</c:v>
                </c:pt>
                <c:pt idx="1">
                  <c:v>3.5927637078789507</c:v>
                </c:pt>
                <c:pt idx="2">
                  <c:v>4.5431474396730493</c:v>
                </c:pt>
                <c:pt idx="3">
                  <c:v>3.0363272594053692</c:v>
                </c:pt>
                <c:pt idx="4">
                  <c:v>0.83785395112059091</c:v>
                </c:pt>
                <c:pt idx="5">
                  <c:v>6.9243187374952164</c:v>
                </c:pt>
                <c:pt idx="6">
                  <c:v>1.3218619810831345</c:v>
                </c:pt>
                <c:pt idx="7">
                  <c:v>1.4920383572795803</c:v>
                </c:pt>
                <c:pt idx="8">
                  <c:v>1.0335332632505467</c:v>
                </c:pt>
                <c:pt idx="9">
                  <c:v>2.6490947340575173</c:v>
                </c:pt>
                <c:pt idx="10">
                  <c:v>4.7635266494558746</c:v>
                </c:pt>
                <c:pt idx="11">
                  <c:v>5.0709522782996181</c:v>
                </c:pt>
                <c:pt idx="12">
                  <c:v>2.8268583723459084</c:v>
                </c:pt>
                <c:pt idx="13">
                  <c:v>2.3914734198368679</c:v>
                </c:pt>
                <c:pt idx="14">
                  <c:v>1.9966344128600846</c:v>
                </c:pt>
                <c:pt idx="15">
                  <c:v>4.9061079934133343</c:v>
                </c:pt>
                <c:pt idx="16">
                  <c:v>3.4073538563123713</c:v>
                </c:pt>
                <c:pt idx="17">
                  <c:v>2.1101545895786451</c:v>
                </c:pt>
                <c:pt idx="18">
                  <c:v>4.4033306583887155</c:v>
                </c:pt>
                <c:pt idx="19">
                  <c:v>4.402241083204931</c:v>
                </c:pt>
                <c:pt idx="20">
                  <c:v>1.5129614029246632</c:v>
                </c:pt>
                <c:pt idx="21">
                  <c:v>2.4196307362688323</c:v>
                </c:pt>
                <c:pt idx="22">
                  <c:v>5.2146229549434109</c:v>
                </c:pt>
                <c:pt idx="23">
                  <c:v>5.25180672584312</c:v>
                </c:pt>
                <c:pt idx="24">
                  <c:v>3.4763936597206309</c:v>
                </c:pt>
                <c:pt idx="25">
                  <c:v>3.9342344983964272</c:v>
                </c:pt>
                <c:pt idx="26">
                  <c:v>-0.17505231926334541</c:v>
                </c:pt>
                <c:pt idx="27">
                  <c:v>1.355109250776553</c:v>
                </c:pt>
                <c:pt idx="28">
                  <c:v>2.235811319096638</c:v>
                </c:pt>
                <c:pt idx="29">
                  <c:v>3.1885254967687366</c:v>
                </c:pt>
                <c:pt idx="30">
                  <c:v>3.1407470650738354</c:v>
                </c:pt>
                <c:pt idx="31">
                  <c:v>-1.1986570322704428</c:v>
                </c:pt>
                <c:pt idx="32">
                  <c:v>0.5849361977868115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77-41FF-BFA0-90907D13C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9139984"/>
        <c:axId val="1259140312"/>
      </c:lineChart>
      <c:catAx>
        <c:axId val="125913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9140312"/>
        <c:crosses val="autoZero"/>
        <c:auto val="1"/>
        <c:lblAlgn val="ctr"/>
        <c:lblOffset val="100"/>
        <c:noMultiLvlLbl val="0"/>
      </c:catAx>
      <c:valAx>
        <c:axId val="125914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9139984"/>
        <c:crosses val="autoZero"/>
        <c:crossBetween val="between"/>
      </c:valAx>
      <c:valAx>
        <c:axId val="6263107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26305200"/>
        <c:crosses val="max"/>
        <c:crossBetween val="between"/>
      </c:valAx>
      <c:catAx>
        <c:axId val="626305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26310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84098660526601"/>
          <c:y val="0.85629421511249537"/>
          <c:w val="0.74110903172501674"/>
          <c:h val="0.130983613534794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1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2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6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F5CD2-CE3C-459A-80FC-860788F4EF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22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F5CD2-CE3C-459A-80FC-860788F4EF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98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1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F5CD2-CE3C-459A-80FC-860788F4EF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365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7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54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结果呈现：给一个</a:t>
            </a:r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F5CD2-CE3C-459A-80FC-860788F4EF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7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90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244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72BC4-DA5E-4731-ACB1-529E4A18AF28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94C88-4BE7-4482-AD03-17ED905FDC4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https://www.pexels.com/photo/books-business-computer-connection-459654/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BDBCD-D69B-4001-A0A7-76002BEC2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70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6C838-0972-4369-A702-9B53EE6068C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5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789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1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8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6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99624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CB790D-A6A3-4DF5-A838-3B9F9E5790FB}"/>
              </a:ext>
            </a:extLst>
          </p:cNvPr>
          <p:cNvSpPr txBox="1"/>
          <p:nvPr userDrawn="1"/>
        </p:nvSpPr>
        <p:spPr>
          <a:xfrm>
            <a:off x="1591321" y="37338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 Blu e Drago 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82619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600910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61642" y="3258368"/>
            <a:ext cx="7730358" cy="35996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2122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61642" y="0"/>
            <a:ext cx="7730358" cy="35996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294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4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015D2ACE-F16C-429D-B8D4-F2B01448D8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0714" y="2904552"/>
            <a:ext cx="1615386" cy="1615389"/>
          </a:xfrm>
          <a:custGeom>
            <a:avLst/>
            <a:gdLst>
              <a:gd name="connsiteX0" fmla="*/ 785218 w 1615386"/>
              <a:gd name="connsiteY0" fmla="*/ 319 h 1615389"/>
              <a:gd name="connsiteX1" fmla="*/ 1614892 w 1615386"/>
              <a:gd name="connsiteY1" fmla="*/ 779445 h 1615389"/>
              <a:gd name="connsiteX2" fmla="*/ 1615370 w 1615386"/>
              <a:gd name="connsiteY2" fmla="*/ 802550 h 1615389"/>
              <a:gd name="connsiteX3" fmla="*/ 818620 w 1615386"/>
              <a:gd name="connsiteY3" fmla="*/ 1615314 h 1615389"/>
              <a:gd name="connsiteX4" fmla="*/ 177 w 1615386"/>
              <a:gd name="connsiteY4" fmla="*/ 824399 h 1615389"/>
              <a:gd name="connsiteX5" fmla="*/ 785218 w 1615386"/>
              <a:gd name="connsiteY5" fmla="*/ 319 h 161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5386" h="1615389">
                <a:moveTo>
                  <a:pt x="785218" y="319"/>
                </a:moveTo>
                <a:cubicBezTo>
                  <a:pt x="1228867" y="-12032"/>
                  <a:pt x="1599368" y="335895"/>
                  <a:pt x="1614892" y="779445"/>
                </a:cubicBezTo>
                <a:lnTo>
                  <a:pt x="1615370" y="802550"/>
                </a:lnTo>
                <a:cubicBezTo>
                  <a:pt x="1618198" y="1246362"/>
                  <a:pt x="1262400" y="1609311"/>
                  <a:pt x="818620" y="1615314"/>
                </a:cubicBezTo>
                <a:cubicBezTo>
                  <a:pt x="374840" y="1621317"/>
                  <a:pt x="9354" y="1268124"/>
                  <a:pt x="177" y="824399"/>
                </a:cubicBezTo>
                <a:cubicBezTo>
                  <a:pt x="-9000" y="380673"/>
                  <a:pt x="341569" y="12671"/>
                  <a:pt x="785218" y="31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3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7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F480655-22B5-49FE-9745-070D8BCFE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2100" y="2089618"/>
            <a:ext cx="3037320" cy="3037320"/>
          </a:xfrm>
          <a:custGeom>
            <a:avLst/>
            <a:gdLst>
              <a:gd name="connsiteX0" fmla="*/ 1518660 w 3037320"/>
              <a:gd name="connsiteY0" fmla="*/ 0 h 3037320"/>
              <a:gd name="connsiteX1" fmla="*/ 3037320 w 3037320"/>
              <a:gd name="connsiteY1" fmla="*/ 1518660 h 3037320"/>
              <a:gd name="connsiteX2" fmla="*/ 1518660 w 3037320"/>
              <a:gd name="connsiteY2" fmla="*/ 3037320 h 3037320"/>
              <a:gd name="connsiteX3" fmla="*/ 0 w 3037320"/>
              <a:gd name="connsiteY3" fmla="*/ 1518660 h 3037320"/>
              <a:gd name="connsiteX4" fmla="*/ 1518660 w 3037320"/>
              <a:gd name="connsiteY4" fmla="*/ 0 h 303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320" h="3037320">
                <a:moveTo>
                  <a:pt x="1518660" y="0"/>
                </a:moveTo>
                <a:cubicBezTo>
                  <a:pt x="2357393" y="0"/>
                  <a:pt x="3037320" y="679927"/>
                  <a:pt x="3037320" y="1518660"/>
                </a:cubicBezTo>
                <a:cubicBezTo>
                  <a:pt x="3037320" y="2357393"/>
                  <a:pt x="2357393" y="3037320"/>
                  <a:pt x="1518660" y="3037320"/>
                </a:cubicBezTo>
                <a:cubicBezTo>
                  <a:pt x="679927" y="3037320"/>
                  <a:pt x="0" y="2357393"/>
                  <a:pt x="0" y="1518660"/>
                </a:cubicBezTo>
                <a:cubicBezTo>
                  <a:pt x="0" y="679927"/>
                  <a:pt x="679927" y="0"/>
                  <a:pt x="151866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785100" y="0"/>
            <a:ext cx="3606800" cy="5118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3663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990525" y="1256482"/>
            <a:ext cx="2556928" cy="4559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185453" y="1725385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</p:spPr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23453" y="1725385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5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011827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697492"/>
            <a:ext cx="4230688" cy="2728912"/>
          </a:xfrm>
          <a:prstGeom prst="rect">
            <a:avLst/>
          </a:prstGeom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39771" y="1697492"/>
            <a:ext cx="3512458" cy="2728912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961312" y="1697492"/>
            <a:ext cx="4230688" cy="272891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45042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52335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79595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20E9D-3390-4371-8908-0AD4CAD4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9AAB1-A537-443E-A143-D1676C6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30FB1-1CCC-4C41-8FA4-77426E88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A1242-89BA-49AD-897E-1CF56A87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0C08-797E-4890-80E0-E3B0197F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454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365159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20E9D-3390-4371-8908-0AD4CAD4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9AAB1-A537-443E-A143-D1676C6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30FB1-1CCC-4C41-8FA4-77426E88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8175-68FC-451F-BCD8-D765A6A8CADF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A1242-89BA-49AD-897E-1CF56A87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0C08-797E-4890-80E0-E3B0197F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00F6-62C8-4F03-AB0B-042D775E0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89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9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258A5E7-CC72-4E78-B934-BC29BB8B70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8820" y="2641596"/>
            <a:ext cx="1714500" cy="1714500"/>
          </a:xfrm>
          <a:custGeom>
            <a:avLst/>
            <a:gdLst>
              <a:gd name="connsiteX0" fmla="*/ 857250 w 1714500"/>
              <a:gd name="connsiteY0" fmla="*/ 0 h 1714500"/>
              <a:gd name="connsiteX1" fmla="*/ 1714500 w 1714500"/>
              <a:gd name="connsiteY1" fmla="*/ 857250 h 1714500"/>
              <a:gd name="connsiteX2" fmla="*/ 857250 w 1714500"/>
              <a:gd name="connsiteY2" fmla="*/ 1714500 h 1714500"/>
              <a:gd name="connsiteX3" fmla="*/ 0 w 1714500"/>
              <a:gd name="connsiteY3" fmla="*/ 857250 h 1714500"/>
              <a:gd name="connsiteX4" fmla="*/ 857250 w 1714500"/>
              <a:gd name="connsiteY4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0" h="1714500">
                <a:moveTo>
                  <a:pt x="857250" y="0"/>
                </a:moveTo>
                <a:cubicBezTo>
                  <a:pt x="1330696" y="0"/>
                  <a:pt x="1714500" y="383804"/>
                  <a:pt x="1714500" y="857250"/>
                </a:cubicBezTo>
                <a:cubicBezTo>
                  <a:pt x="1714500" y="1330696"/>
                  <a:pt x="1330696" y="1714500"/>
                  <a:pt x="857250" y="1714500"/>
                </a:cubicBezTo>
                <a:cubicBezTo>
                  <a:pt x="383804" y="1714500"/>
                  <a:pt x="0" y="1330696"/>
                  <a:pt x="0" y="857250"/>
                </a:cubicBezTo>
                <a:cubicBezTo>
                  <a:pt x="0" y="383804"/>
                  <a:pt x="383804" y="0"/>
                  <a:pt x="85725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23218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14F5B8-7FB1-49F3-979D-6D1EEB98B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D50EDC-13BB-407A-9729-173B469447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7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20E9D-3390-4371-8908-0AD4CAD4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9AAB1-A537-443E-A143-D1676C6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30FB1-1CCC-4C41-8FA4-77426E88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8175-68FC-451F-BCD8-D765A6A8CADF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A1242-89BA-49AD-897E-1CF56A87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0C08-797E-4890-80E0-E3B0197F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00F6-62C8-4F03-AB0B-042D775E0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707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014666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20E9D-3390-4371-8908-0AD4CAD4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9AAB1-A537-443E-A143-D1676C6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30FB1-1CCC-4C41-8FA4-77426E88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8175-68FC-451F-BCD8-D765A6A8CADF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A1242-89BA-49AD-897E-1CF56A87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0C08-797E-4890-80E0-E3B0197F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00F6-62C8-4F03-AB0B-042D775E0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65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3826616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2959609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105182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CB790D-A6A3-4DF5-A838-3B9F9E5790FB}"/>
              </a:ext>
            </a:extLst>
          </p:cNvPr>
          <p:cNvSpPr txBox="1"/>
          <p:nvPr userDrawn="1"/>
        </p:nvSpPr>
        <p:spPr>
          <a:xfrm>
            <a:off x="1591321" y="37338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 千图</a:t>
            </a:r>
            <a:r>
              <a:rPr lang="en-US" altLang="zh-CN" sz="800" b="0" i="0" u="none" strike="noStrike" kern="1200" dirty="0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: Blu e Drago </a:t>
            </a:r>
            <a:r>
              <a:rPr lang="en-US" altLang="zh-CN" sz="800" b="0" i="0" u="none" strike="noStrike" kern="1200" dirty="0" err="1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nfly</a:t>
            </a:r>
            <a:endParaRPr lang="en-US" altLang="zh-CN" sz="800" b="0" i="0" u="none" strike="noStrike" kern="1200" dirty="0">
              <a:solidFill>
                <a:srgbClr val="E6E6E6">
                  <a:alpha val="0"/>
                </a:srgbClr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>
                    <a:alpha val="0"/>
                  </a:srgbClr>
                </a:solidFill>
              </a:rPr>
            </a:br>
            <a:r>
              <a:rPr lang="en-US" altLang="zh-CN" sz="800" dirty="0">
                <a:solidFill>
                  <a:srgbClr val="E6E6E6">
                    <a:alpha val="0"/>
                  </a:srgbClr>
                </a:solidFill>
              </a:rPr>
              <a:t>DESIGN</a:t>
            </a:r>
            <a:endParaRPr lang="zh-CN" altLang="en-US" sz="800" dirty="0">
              <a:solidFill>
                <a:srgbClr val="E6E6E6">
                  <a:alpha val="0"/>
                </a:srgbClr>
              </a:solidFill>
            </a:endParaRPr>
          </a:p>
        </p:txBody>
      </p:sp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4714522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03318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5AE6E1-BD89-4514-8844-D93B74CFE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C13B96-0981-41AA-A6D4-F82C102D5B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37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6510105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871740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14F5B8-7FB1-49F3-979D-6D1EEB98B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34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5AE6E1-BD89-4514-8844-D93B74CFE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09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D55C03-058B-472F-A755-17390E340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12"/>
            <a:ext cx="10591800" cy="54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8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5CA5C-55DD-43FB-8905-928679B48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6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0A2EFC-E7D3-4912-AEAD-E61E18AF2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2" y="275918"/>
            <a:ext cx="13673284" cy="71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7C493A-2FA2-4D79-B94E-920D0D3D6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" y="8906"/>
            <a:ext cx="12160332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57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8164531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CB790D-A6A3-4DF5-A838-3B9F9E5790FB}"/>
              </a:ext>
            </a:extLst>
          </p:cNvPr>
          <p:cNvSpPr txBox="1"/>
          <p:nvPr userDrawn="1"/>
        </p:nvSpPr>
        <p:spPr>
          <a:xfrm>
            <a:off x="1591321" y="37338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 Blu e Drago 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46442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D55C03-058B-472F-A755-17390E340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12"/>
            <a:ext cx="10591800" cy="5475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380AD-2D0B-455D-BE90-D37F706047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92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490611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61642" y="3258368"/>
            <a:ext cx="7730358" cy="35996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4025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61642" y="0"/>
            <a:ext cx="7730358" cy="35996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224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2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015D2ACE-F16C-429D-B8D4-F2B01448D8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0714" y="2904552"/>
            <a:ext cx="1615386" cy="1615389"/>
          </a:xfrm>
          <a:custGeom>
            <a:avLst/>
            <a:gdLst>
              <a:gd name="connsiteX0" fmla="*/ 785218 w 1615386"/>
              <a:gd name="connsiteY0" fmla="*/ 319 h 1615389"/>
              <a:gd name="connsiteX1" fmla="*/ 1614892 w 1615386"/>
              <a:gd name="connsiteY1" fmla="*/ 779445 h 1615389"/>
              <a:gd name="connsiteX2" fmla="*/ 1615370 w 1615386"/>
              <a:gd name="connsiteY2" fmla="*/ 802550 h 1615389"/>
              <a:gd name="connsiteX3" fmla="*/ 818620 w 1615386"/>
              <a:gd name="connsiteY3" fmla="*/ 1615314 h 1615389"/>
              <a:gd name="connsiteX4" fmla="*/ 177 w 1615386"/>
              <a:gd name="connsiteY4" fmla="*/ 824399 h 1615389"/>
              <a:gd name="connsiteX5" fmla="*/ 785218 w 1615386"/>
              <a:gd name="connsiteY5" fmla="*/ 319 h 161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5386" h="1615389">
                <a:moveTo>
                  <a:pt x="785218" y="319"/>
                </a:moveTo>
                <a:cubicBezTo>
                  <a:pt x="1228867" y="-12032"/>
                  <a:pt x="1599368" y="335895"/>
                  <a:pt x="1614892" y="779445"/>
                </a:cubicBezTo>
                <a:lnTo>
                  <a:pt x="1615370" y="802550"/>
                </a:lnTo>
                <a:cubicBezTo>
                  <a:pt x="1618198" y="1246362"/>
                  <a:pt x="1262400" y="1609311"/>
                  <a:pt x="818620" y="1615314"/>
                </a:cubicBezTo>
                <a:cubicBezTo>
                  <a:pt x="374840" y="1621317"/>
                  <a:pt x="9354" y="1268124"/>
                  <a:pt x="177" y="824399"/>
                </a:cubicBezTo>
                <a:cubicBezTo>
                  <a:pt x="-9000" y="380673"/>
                  <a:pt x="341569" y="12671"/>
                  <a:pt x="785218" y="31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3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258A5E7-CC72-4E78-B934-BC29BB8B70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8820" y="2641596"/>
            <a:ext cx="1714500" cy="1714500"/>
          </a:xfrm>
          <a:custGeom>
            <a:avLst/>
            <a:gdLst>
              <a:gd name="connsiteX0" fmla="*/ 857250 w 1714500"/>
              <a:gd name="connsiteY0" fmla="*/ 0 h 1714500"/>
              <a:gd name="connsiteX1" fmla="*/ 1714500 w 1714500"/>
              <a:gd name="connsiteY1" fmla="*/ 857250 h 1714500"/>
              <a:gd name="connsiteX2" fmla="*/ 857250 w 1714500"/>
              <a:gd name="connsiteY2" fmla="*/ 1714500 h 1714500"/>
              <a:gd name="connsiteX3" fmla="*/ 0 w 1714500"/>
              <a:gd name="connsiteY3" fmla="*/ 857250 h 1714500"/>
              <a:gd name="connsiteX4" fmla="*/ 857250 w 1714500"/>
              <a:gd name="connsiteY4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0" h="1714500">
                <a:moveTo>
                  <a:pt x="857250" y="0"/>
                </a:moveTo>
                <a:cubicBezTo>
                  <a:pt x="1330696" y="0"/>
                  <a:pt x="1714500" y="383804"/>
                  <a:pt x="1714500" y="857250"/>
                </a:cubicBezTo>
                <a:cubicBezTo>
                  <a:pt x="1714500" y="1330696"/>
                  <a:pt x="1330696" y="1714500"/>
                  <a:pt x="857250" y="1714500"/>
                </a:cubicBezTo>
                <a:cubicBezTo>
                  <a:pt x="383804" y="1714500"/>
                  <a:pt x="0" y="1330696"/>
                  <a:pt x="0" y="857250"/>
                </a:cubicBezTo>
                <a:cubicBezTo>
                  <a:pt x="0" y="383804"/>
                  <a:pt x="383804" y="0"/>
                  <a:pt x="85725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42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F480655-22B5-49FE-9745-070D8BCFE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2100" y="2089618"/>
            <a:ext cx="3037320" cy="3037320"/>
          </a:xfrm>
          <a:custGeom>
            <a:avLst/>
            <a:gdLst>
              <a:gd name="connsiteX0" fmla="*/ 1518660 w 3037320"/>
              <a:gd name="connsiteY0" fmla="*/ 0 h 3037320"/>
              <a:gd name="connsiteX1" fmla="*/ 3037320 w 3037320"/>
              <a:gd name="connsiteY1" fmla="*/ 1518660 h 3037320"/>
              <a:gd name="connsiteX2" fmla="*/ 1518660 w 3037320"/>
              <a:gd name="connsiteY2" fmla="*/ 3037320 h 3037320"/>
              <a:gd name="connsiteX3" fmla="*/ 0 w 3037320"/>
              <a:gd name="connsiteY3" fmla="*/ 1518660 h 3037320"/>
              <a:gd name="connsiteX4" fmla="*/ 1518660 w 3037320"/>
              <a:gd name="connsiteY4" fmla="*/ 0 h 303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320" h="3037320">
                <a:moveTo>
                  <a:pt x="1518660" y="0"/>
                </a:moveTo>
                <a:cubicBezTo>
                  <a:pt x="2357393" y="0"/>
                  <a:pt x="3037320" y="679927"/>
                  <a:pt x="3037320" y="1518660"/>
                </a:cubicBezTo>
                <a:cubicBezTo>
                  <a:pt x="3037320" y="2357393"/>
                  <a:pt x="2357393" y="3037320"/>
                  <a:pt x="1518660" y="3037320"/>
                </a:cubicBezTo>
                <a:cubicBezTo>
                  <a:pt x="679927" y="3037320"/>
                  <a:pt x="0" y="2357393"/>
                  <a:pt x="0" y="1518660"/>
                </a:cubicBezTo>
                <a:cubicBezTo>
                  <a:pt x="0" y="679927"/>
                  <a:pt x="679927" y="0"/>
                  <a:pt x="151866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56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5CA5C-55DD-43FB-8905-928679B48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0C90FC-1B12-491C-B2AE-E66F75F7BA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38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1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785100" y="0"/>
            <a:ext cx="3606800" cy="51181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0439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990525" y="1256482"/>
            <a:ext cx="2556928" cy="4559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185453" y="1725385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</p:spPr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23453" y="1725385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207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697492"/>
            <a:ext cx="4230688" cy="2728912"/>
          </a:xfrm>
          <a:prstGeom prst="rect">
            <a:avLst/>
          </a:prstGeom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39771" y="1697492"/>
            <a:ext cx="3512458" cy="2728912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961312" y="1697492"/>
            <a:ext cx="4230688" cy="272891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012969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9061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8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0A2EFC-E7D3-4912-AEAD-E61E18AF2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2" y="275918"/>
            <a:ext cx="13673284" cy="7182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C15F38-65D3-4804-A854-9D18A6AE41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7C493A-2FA2-4D79-B94E-920D0D3D6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" y="8906"/>
            <a:ext cx="12160332" cy="6840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09E875-C8F7-443A-80C0-058E17303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79837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theme" Target="../theme/theme8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An Issue</a:t>
            </a:r>
            <a:endParaRPr lang="zh-CN" altLang="en-US" sz="28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0D7B8F-757E-409B-AD84-9EBA9E6411C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FA9C89-ECF1-4DF7-AD04-628C413C072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0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08" r:id="rId9"/>
    <p:sldLayoutId id="2147483709" r:id="rId10"/>
    <p:sldLayoutId id="2147483710" r:id="rId11"/>
    <p:sldLayoutId id="2147483724" r:id="rId12"/>
    <p:sldLayoutId id="2147483725" r:id="rId13"/>
    <p:sldLayoutId id="2147483727" r:id="rId14"/>
    <p:sldLayoutId id="2147483738" r:id="rId15"/>
    <p:sldLayoutId id="2147483729" r:id="rId16"/>
    <p:sldLayoutId id="2147483737" r:id="rId17"/>
    <p:sldLayoutId id="2147483732" r:id="rId18"/>
    <p:sldLayoutId id="2147483733" r:id="rId19"/>
    <p:sldLayoutId id="2147483734" r:id="rId20"/>
    <p:sldLayoutId id="214748373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A scenario</a:t>
            </a:r>
            <a:endParaRPr lang="zh-CN" altLang="en-US" sz="28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F0E3E1-7804-4B54-A058-FB37D29BCF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25C3D8-5A95-4490-AE62-1AA609CFFE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3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A Scenario</a:t>
            </a:r>
            <a:endParaRPr lang="zh-CN" altLang="en-US" sz="28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2FF408-F9B1-406E-A72A-39F9600945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679800-F911-49AF-B52F-EF9DDBAC82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Our Solution</a:t>
            </a:r>
            <a:endParaRPr lang="zh-CN" altLang="en-US" sz="28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E39631-3728-47BD-BB3E-8296360E8C1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CF4C88-B838-4F7C-B9D8-5B4ED25479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6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Models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5B3E13-4B83-49A0-A76E-5E065ED734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1CECFB-DD3C-4395-97DA-6408A32216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Summary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5B3E13-4B83-49A0-A76E-5E065ED734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5A4188-DDEA-42C1-838D-96C2AD40D7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A36407-CA25-47A4-B920-8FF5E0220723}"/>
              </a:ext>
            </a:extLst>
          </p:cNvPr>
          <p:cNvSpPr/>
          <p:nvPr userDrawn="1"/>
        </p:nvSpPr>
        <p:spPr>
          <a:xfrm>
            <a:off x="0" y="-1"/>
            <a:ext cx="12192000" cy="807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B399ED-1FF9-4A4C-B49D-A1F4B4D427F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94253"/>
            <a:ext cx="4145983" cy="713225"/>
          </a:xfrm>
          <a:prstGeom prst="rect">
            <a:avLst/>
          </a:prstGeom>
        </p:spPr>
      </p:pic>
      <p:sp>
        <p:nvSpPr>
          <p:cNvPr id="16" name="文本框矩形8435759">
            <a:extLst>
              <a:ext uri="{FF2B5EF4-FFF2-40B4-BE49-F238E27FC236}">
                <a16:creationId xmlns:a16="http://schemas.microsoft.com/office/drawing/2014/main" id="{C36F03C1-F781-4474-878F-FBE7962C297F}"/>
              </a:ext>
            </a:extLst>
          </p:cNvPr>
          <p:cNvSpPr txBox="1"/>
          <p:nvPr userDrawn="1"/>
        </p:nvSpPr>
        <p:spPr>
          <a:xfrm>
            <a:off x="638629" y="189255"/>
            <a:ext cx="357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zh-CN" altLang="en-US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章节标题内容</a:t>
            </a:r>
            <a:r>
              <a:rPr lang="en-US" altLang="zh-CN" sz="28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  <a:sym typeface="+mn-lt"/>
              </a:rPr>
              <a:t>1</a:t>
            </a:r>
            <a:endParaRPr lang="zh-CN" altLang="en-US" sz="28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  <a:sym typeface="+mn-lt"/>
            </a:endParaRPr>
          </a:p>
        </p:txBody>
      </p:sp>
      <p:sp>
        <p:nvSpPr>
          <p:cNvPr id="17" name="文本框矩形8435759">
            <a:extLst>
              <a:ext uri="{FF2B5EF4-FFF2-40B4-BE49-F238E27FC236}">
                <a16:creationId xmlns:a16="http://schemas.microsoft.com/office/drawing/2014/main" id="{20DD7CD4-CA57-412B-80C9-6885C4FC0B7E}"/>
              </a:ext>
            </a:extLst>
          </p:cNvPr>
          <p:cNvSpPr txBox="1"/>
          <p:nvPr userDrawn="1"/>
        </p:nvSpPr>
        <p:spPr>
          <a:xfrm>
            <a:off x="638629" y="807477"/>
            <a:ext cx="357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Use "Title Only" Layout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F2232E-279A-4D35-B78F-2C768A2B78CE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820217"/>
            <a:ext cx="2287515" cy="1415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9B19CF-97E2-4898-BA44-0F80A25587AA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" y="94253"/>
            <a:ext cx="622329" cy="6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70" name="矩形8435759">
            <a:extLst>
              <a:ext uri="{FF2B5EF4-FFF2-40B4-BE49-F238E27FC236}">
                <a16:creationId xmlns:a16="http://schemas.microsoft.com/office/drawing/2014/main" id="{DF055118-C579-492A-B426-3CDDD8E215AB}"/>
              </a:ext>
            </a:extLst>
          </p:cNvPr>
          <p:cNvSpPr/>
          <p:nvPr/>
        </p:nvSpPr>
        <p:spPr>
          <a:xfrm>
            <a:off x="4034653" y="5690173"/>
            <a:ext cx="3802650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sto MT" panose="02040603050505030304" pitchFamily="18" charset="0"/>
                <a:ea typeface="思源黑体" panose="020B0400000000000000" pitchFamily="34" charset="-122"/>
              </a:rPr>
              <a:t>SWUFE &amp; FINTECH80 CHENGDU</a:t>
            </a:r>
            <a:endParaRPr lang="zh-CN" altLang="en-US" sz="1600" dirty="0">
              <a:solidFill>
                <a:schemeClr val="bg1"/>
              </a:solidFill>
              <a:latin typeface="Calisto MT" panose="02040603050505030304" pitchFamily="18" charset="0"/>
              <a:ea typeface="思源黑体" panose="020B0400000000000000" pitchFamily="34" charset="-122"/>
            </a:endParaRPr>
          </a:p>
        </p:txBody>
      </p:sp>
      <p:sp>
        <p:nvSpPr>
          <p:cNvPr id="128" name="矩形 8435759">
            <a:extLst>
              <a:ext uri="{FF2B5EF4-FFF2-40B4-BE49-F238E27FC236}">
                <a16:creationId xmlns:a16="http://schemas.microsoft.com/office/drawing/2014/main" id="{6A358B2B-1942-44E6-B850-89C84A91C1E3}"/>
              </a:ext>
            </a:extLst>
          </p:cNvPr>
          <p:cNvSpPr/>
          <p:nvPr/>
        </p:nvSpPr>
        <p:spPr>
          <a:xfrm>
            <a:off x="1578046" y="4216745"/>
            <a:ext cx="887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2800" spc="-15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Fintech Investment Advisor</a:t>
            </a: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: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An Intelligent Investment Analysis System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3E241-8BC9-48C3-99BB-05E29BF5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28" y="2502245"/>
            <a:ext cx="5372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54" name="轻松律动">
            <a:hlinkClick r:id="" action="ppaction://media"/>
            <a:extLst>
              <a:ext uri="{FF2B5EF4-FFF2-40B4-BE49-F238E27FC236}">
                <a16:creationId xmlns:a16="http://schemas.microsoft.com/office/drawing/2014/main" id="{6518E2F7-BD14-4F0E-97CC-1E0B974E5E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621.075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-2952135"/>
            <a:ext cx="609600" cy="6096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AD3A82D-1B83-40EA-839F-2E798966CCEA}"/>
              </a:ext>
            </a:extLst>
          </p:cNvPr>
          <p:cNvSpPr/>
          <p:nvPr/>
        </p:nvSpPr>
        <p:spPr>
          <a:xfrm>
            <a:off x="701343" y="-2919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轻松律动</a:t>
            </a:r>
          </a:p>
        </p:txBody>
      </p:sp>
      <p:sp>
        <p:nvSpPr>
          <p:cNvPr id="127" name="矩形 8435759">
            <a:extLst>
              <a:ext uri="{FF2B5EF4-FFF2-40B4-BE49-F238E27FC236}">
                <a16:creationId xmlns:a16="http://schemas.microsoft.com/office/drawing/2014/main" id="{2E3ABE0E-EEC8-4BBC-94E3-320E3073152E}"/>
              </a:ext>
            </a:extLst>
          </p:cNvPr>
          <p:cNvSpPr/>
          <p:nvPr/>
        </p:nvSpPr>
        <p:spPr>
          <a:xfrm>
            <a:off x="866773" y="2546171"/>
            <a:ext cx="104584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80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</a:rPr>
              <a:t>Models</a:t>
            </a:r>
            <a:endParaRPr lang="zh-CN" altLang="en-US" sz="80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</a:endParaRPr>
          </a:p>
        </p:txBody>
      </p:sp>
      <p:sp>
        <p:nvSpPr>
          <p:cNvPr id="2" name="矩形 8435759">
            <a:extLst>
              <a:ext uri="{FF2B5EF4-FFF2-40B4-BE49-F238E27FC236}">
                <a16:creationId xmlns:a16="http://schemas.microsoft.com/office/drawing/2014/main" id="{B5050D9B-3EDF-47FA-A23A-3281AE723525}"/>
              </a:ext>
            </a:extLst>
          </p:cNvPr>
          <p:cNvSpPr/>
          <p:nvPr/>
        </p:nvSpPr>
        <p:spPr>
          <a:xfrm>
            <a:off x="1578046" y="4216745"/>
            <a:ext cx="887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2800" spc="-15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Fintech Investment Advisor</a:t>
            </a: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: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An Intelligent Investment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3010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9D70EB5-FF52-4F39-8305-01F4CF30BBFC}"/>
              </a:ext>
            </a:extLst>
          </p:cNvPr>
          <p:cNvGrpSpPr/>
          <p:nvPr/>
        </p:nvGrpSpPr>
        <p:grpSpPr>
          <a:xfrm>
            <a:off x="7072377" y="1880607"/>
            <a:ext cx="1644674" cy="471254"/>
            <a:chOff x="2240280" y="1215863"/>
            <a:chExt cx="1644674" cy="4712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793F14-315E-486B-9DE9-E53E476719F6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7C52BD57-D61A-470D-AB70-C5F0A9A2E32A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Transaction Data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sp>
        <p:nvSpPr>
          <p:cNvPr id="110" name="标题 1">
            <a:extLst>
              <a:ext uri="{FF2B5EF4-FFF2-40B4-BE49-F238E27FC236}">
                <a16:creationId xmlns:a16="http://schemas.microsoft.com/office/drawing/2014/main" id="{E203DCA6-CCAE-41A6-BF6F-018AD6402610}"/>
              </a:ext>
            </a:extLst>
          </p:cNvPr>
          <p:cNvSpPr txBox="1">
            <a:spLocks/>
          </p:cNvSpPr>
          <p:nvPr/>
        </p:nvSpPr>
        <p:spPr>
          <a:xfrm>
            <a:off x="4461655" y="289949"/>
            <a:ext cx="3581427" cy="1448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latin typeface="+mn-lt"/>
                <a:ea typeface="Cambria Math" panose="02040503050406030204" pitchFamily="18" charset="0"/>
              </a:rPr>
              <a:t>P</a:t>
            </a: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rPr>
              <a:t>rediction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832A08-D4A3-4DEA-AA0D-505E28D5CCD9}"/>
              </a:ext>
            </a:extLst>
          </p:cNvPr>
          <p:cNvGrpSpPr/>
          <p:nvPr/>
        </p:nvGrpSpPr>
        <p:grpSpPr>
          <a:xfrm>
            <a:off x="5534743" y="4573985"/>
            <a:ext cx="1359356" cy="1207994"/>
            <a:chOff x="2274570" y="1119956"/>
            <a:chExt cx="1564665" cy="79225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2790A269-1CB7-4E15-A576-4FDD7D32C097}"/>
                </a:ext>
              </a:extLst>
            </p:cNvPr>
            <p:cNvSpPr/>
            <p:nvPr/>
          </p:nvSpPr>
          <p:spPr>
            <a:xfrm>
              <a:off x="2274570" y="1169492"/>
              <a:ext cx="1564665" cy="732893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标题 1">
              <a:extLst>
                <a:ext uri="{FF2B5EF4-FFF2-40B4-BE49-F238E27FC236}">
                  <a16:creationId xmlns:a16="http://schemas.microsoft.com/office/drawing/2014/main" id="{4BA23965-76E0-46E4-8240-D04CC08A3ABB}"/>
                </a:ext>
              </a:extLst>
            </p:cNvPr>
            <p:cNvSpPr txBox="1">
              <a:spLocks/>
            </p:cNvSpPr>
            <p:nvPr/>
          </p:nvSpPr>
          <p:spPr>
            <a:xfrm>
              <a:off x="2274570" y="1119956"/>
              <a:ext cx="1532595" cy="792253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Cambria Math" panose="02040503050406030204" pitchFamily="18" charset="0"/>
                </a:rPr>
                <a:t>Ensemble Learning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C0F772C1-D71D-410E-A796-6ECFE82E33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8893" y="3390415"/>
                <a:ext cx="2011057" cy="852641"/>
              </a:xfrm>
              <a:prstGeom prst="rect">
                <a:avLst/>
              </a:prstGeom>
              <a:solidFill>
                <a:srgbClr val="BBCEEB"/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zh-CN" sz="280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ool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latin typeface="+mn-lt"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C0F772C1-D71D-410E-A796-6ECFE82E3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893" y="3390415"/>
                <a:ext cx="2011057" cy="852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344F55C-968C-4DE4-908B-43153938AC7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214422" y="4243056"/>
            <a:ext cx="0" cy="51389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D60FE2C-5AE8-4838-8AA0-7BC884B6ED2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14422" y="2836193"/>
            <a:ext cx="0" cy="55422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94969FA-F9E9-4FED-A0D3-078ECA896CE2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6214421" y="5767000"/>
            <a:ext cx="0" cy="50535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标题 1">
                <a:extLst>
                  <a:ext uri="{FF2B5EF4-FFF2-40B4-BE49-F238E27FC236}">
                    <a16:creationId xmlns:a16="http://schemas.microsoft.com/office/drawing/2014/main" id="{FD75BB54-7982-49A8-A43B-905EB45CE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51" y="5969244"/>
                <a:ext cx="2839633" cy="606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C375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j-cs"/>
                      </a:rPr>
                      <m:t>P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C375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j-cs"/>
                      </a:rPr>
                      <m:t>redicted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375E"/>
                    </a:solidFill>
                    <a:effectLst/>
                    <a:uLnTx/>
                    <a:uFillTx/>
                    <a:latin typeface="+mn-lt"/>
                    <a:ea typeface="等线 Light" panose="02010600030101010101" pitchFamily="2" charset="-122"/>
                    <a:cs typeface="+mj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375E"/>
                    </a:solidFill>
                    <a:effectLst/>
                    <a:uLnTx/>
                    <a:uFillTx/>
                    <a:latin typeface="+mn-lt"/>
                    <a:ea typeface="等线 Light" panose="02010600030101010101" pitchFamily="2" charset="-122"/>
                    <a:cs typeface="+mj-cs"/>
                  </a:rPr>
                  <a:t>stock price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latin typeface="+mn-lt"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69" name="标题 1">
                <a:extLst>
                  <a:ext uri="{FF2B5EF4-FFF2-40B4-BE49-F238E27FC236}">
                    <a16:creationId xmlns:a16="http://schemas.microsoft.com/office/drawing/2014/main" id="{FD75BB54-7982-49A8-A43B-905EB45C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51" y="5969244"/>
                <a:ext cx="2839633" cy="606213"/>
              </a:xfrm>
              <a:prstGeom prst="rect">
                <a:avLst/>
              </a:prstGeom>
              <a:blipFill>
                <a:blip r:embed="rId4"/>
                <a:stretch>
                  <a:fillRect l="-644" r="-3004" b="-2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8CE7F3E-B687-4DDB-A3E2-341E9B0453E2}"/>
              </a:ext>
            </a:extLst>
          </p:cNvPr>
          <p:cNvGrpSpPr/>
          <p:nvPr/>
        </p:nvGrpSpPr>
        <p:grpSpPr>
          <a:xfrm>
            <a:off x="7058556" y="2767613"/>
            <a:ext cx="1644674" cy="471254"/>
            <a:chOff x="2245995" y="1228627"/>
            <a:chExt cx="1644674" cy="471254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ABADE834-DE62-4072-9ECC-3975DB3746FC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标题 1">
              <a:extLst>
                <a:ext uri="{FF2B5EF4-FFF2-40B4-BE49-F238E27FC236}">
                  <a16:creationId xmlns:a16="http://schemas.microsoft.com/office/drawing/2014/main" id="{C2EEDFAD-F741-4D51-89E2-F9CC66140B88}"/>
                </a:ext>
              </a:extLst>
            </p:cNvPr>
            <p:cNvSpPr txBox="1">
              <a:spLocks/>
            </p:cNvSpPr>
            <p:nvPr/>
          </p:nvSpPr>
          <p:spPr>
            <a:xfrm>
              <a:off x="2245995" y="1228627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Stock Relation Data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36516DE-B8C0-457E-A9B5-3E6513E973AB}"/>
              </a:ext>
            </a:extLst>
          </p:cNvPr>
          <p:cNvGrpSpPr/>
          <p:nvPr/>
        </p:nvGrpSpPr>
        <p:grpSpPr>
          <a:xfrm>
            <a:off x="3719088" y="2767976"/>
            <a:ext cx="1644674" cy="471254"/>
            <a:chOff x="2240280" y="1215863"/>
            <a:chExt cx="1644674" cy="471254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10C4E1A-2405-4CEB-8E3E-C026E32D0108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" name="标题 1">
              <a:extLst>
                <a:ext uri="{FF2B5EF4-FFF2-40B4-BE49-F238E27FC236}">
                  <a16:creationId xmlns:a16="http://schemas.microsoft.com/office/drawing/2014/main" id="{B3C4F773-8A84-4320-A559-85A20D9C2655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Financial News Data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AAB21EB-C1E9-4191-BAE6-2FF08E151325}"/>
              </a:ext>
            </a:extLst>
          </p:cNvPr>
          <p:cNvGrpSpPr/>
          <p:nvPr/>
        </p:nvGrpSpPr>
        <p:grpSpPr>
          <a:xfrm>
            <a:off x="3719088" y="1813248"/>
            <a:ext cx="1644674" cy="627239"/>
            <a:chOff x="2240280" y="1137871"/>
            <a:chExt cx="1644674" cy="62723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06E9BA62-0566-47D1-8EB8-7FD054B883FC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" name="标题 1">
              <a:extLst>
                <a:ext uri="{FF2B5EF4-FFF2-40B4-BE49-F238E27FC236}">
                  <a16:creationId xmlns:a16="http://schemas.microsoft.com/office/drawing/2014/main" id="{FF1DF84A-E818-42F6-B569-4D0A1D252096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137871"/>
              <a:ext cx="1644674" cy="627239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Fundamental Data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sp>
        <p:nvSpPr>
          <p:cNvPr id="169" name="标题 1">
            <a:extLst>
              <a:ext uri="{FF2B5EF4-FFF2-40B4-BE49-F238E27FC236}">
                <a16:creationId xmlns:a16="http://schemas.microsoft.com/office/drawing/2014/main" id="{706F3E6F-AED4-490E-922D-E03DD3B54CEB}"/>
              </a:ext>
            </a:extLst>
          </p:cNvPr>
          <p:cNvSpPr txBox="1">
            <a:spLocks/>
          </p:cNvSpPr>
          <p:nvPr/>
        </p:nvSpPr>
        <p:spPr>
          <a:xfrm>
            <a:off x="4919651" y="1833005"/>
            <a:ext cx="2686659" cy="13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Preprocessing</a:t>
            </a:r>
            <a:r>
              <a:rPr lang="en-US" altLang="zh-CN" sz="18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 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05F1760-D4E8-4E9A-8AE7-494D9BF945C4}"/>
              </a:ext>
            </a:extLst>
          </p:cNvPr>
          <p:cNvCxnSpPr>
            <a:cxnSpLocks/>
            <a:stCxn id="136" idx="1"/>
            <a:endCxn id="24" idx="3"/>
          </p:cNvCxnSpPr>
          <p:nvPr/>
        </p:nvCxnSpPr>
        <p:spPr>
          <a:xfrm flipH="1" flipV="1">
            <a:off x="3902955" y="5093580"/>
            <a:ext cx="1631788" cy="3518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6">
                <a:extLst>
                  <a:ext uri="{FF2B5EF4-FFF2-40B4-BE49-F238E27FC236}">
                    <a16:creationId xmlns:a16="http://schemas.microsoft.com/office/drawing/2014/main" id="{F1A81049-14A7-4F91-A48F-C49F2D432F71}"/>
                  </a:ext>
                </a:extLst>
              </p:cNvPr>
              <p:cNvSpPr txBox="1"/>
              <p:nvPr/>
            </p:nvSpPr>
            <p:spPr>
              <a:xfrm>
                <a:off x="1228825" y="4444199"/>
                <a:ext cx="2674130" cy="120032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400" b="0" i="0" smtClean="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ignificant</m:t>
                      </m:r>
                      <m:r>
                        <a:rPr lang="en-US" altLang="zh-TW" sz="2400" b="0" i="0" smtClean="0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400" b="0" i="0" dirty="0">
                  <a:solidFill>
                    <a:srgbClr val="1C375E"/>
                  </a:solidFill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>
                          <a:solidFill>
                            <a:srgbClr val="1C375E"/>
                          </a:solidFill>
                        </a:rPr>
                        <m:t>explanatory</m:t>
                      </m:r>
                      <m:r>
                        <m:rPr>
                          <m:nor/>
                        </m:rPr>
                        <a:rPr lang="en-US" altLang="zh-TW" sz="2400">
                          <a:solidFill>
                            <a:srgbClr val="1C375E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>
                          <a:solidFill>
                            <a:srgbClr val="1C375E"/>
                          </a:solidFill>
                        </a:rPr>
                        <m:t>factors</m:t>
                      </m:r>
                    </m:oMath>
                  </m:oMathPara>
                </a14:m>
                <a:endParaRPr lang="zh-CN" altLang="en-US" sz="2400" dirty="0">
                  <a:solidFill>
                    <a:srgbClr val="1C375E"/>
                  </a:solidFill>
                </a:endParaRPr>
              </a:p>
            </p:txBody>
          </p:sp>
        </mc:Choice>
        <mc:Fallback xmlns="">
          <p:sp>
            <p:nvSpPr>
              <p:cNvPr id="24" name="TextBox 6">
                <a:extLst>
                  <a:ext uri="{FF2B5EF4-FFF2-40B4-BE49-F238E27FC236}">
                    <a16:creationId xmlns:a16="http://schemas.microsoft.com/office/drawing/2014/main" id="{F1A81049-14A7-4F91-A48F-C49F2D43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25" y="4444199"/>
                <a:ext cx="267413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标题 1">
            <a:extLst>
              <a:ext uri="{FF2B5EF4-FFF2-40B4-BE49-F238E27FC236}">
                <a16:creationId xmlns:a16="http://schemas.microsoft.com/office/drawing/2014/main" id="{5D6E3AFB-1F36-41A4-BB7D-C81CBEDCAED0}"/>
              </a:ext>
            </a:extLst>
          </p:cNvPr>
          <p:cNvSpPr txBox="1">
            <a:spLocks/>
          </p:cNvSpPr>
          <p:nvPr/>
        </p:nvSpPr>
        <p:spPr>
          <a:xfrm>
            <a:off x="6747071" y="4871095"/>
            <a:ext cx="859239" cy="47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260A4"/>
                </a:solidFill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rPr>
              <a:t>Train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AA9B6FB-F80E-4209-8EB0-9EE1D2133F1B}"/>
              </a:ext>
            </a:extLst>
          </p:cNvPr>
          <p:cNvGrpSpPr/>
          <p:nvPr/>
        </p:nvGrpSpPr>
        <p:grpSpPr>
          <a:xfrm>
            <a:off x="7978715" y="3701346"/>
            <a:ext cx="1644675" cy="471254"/>
            <a:chOff x="2240280" y="1215863"/>
            <a:chExt cx="1644674" cy="4712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1F2C3CA-4CCA-4BD6-9D8C-4FD986024376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37D1C910-A19D-4BAA-B6F7-D81D5B8EACEB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Cambria Math" panose="02040503050406030204" pitchFamily="18" charset="0"/>
                </a:rPr>
                <a:t>Random Forest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A8DE923-C810-4625-96D6-ED5D41C29F90}"/>
              </a:ext>
            </a:extLst>
          </p:cNvPr>
          <p:cNvGrpSpPr/>
          <p:nvPr/>
        </p:nvGrpSpPr>
        <p:grpSpPr>
          <a:xfrm>
            <a:off x="7972619" y="4369719"/>
            <a:ext cx="1644675" cy="471254"/>
            <a:chOff x="2240280" y="1215863"/>
            <a:chExt cx="1644674" cy="47125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4F16EE4-16EE-40D5-9132-F392AAA1A67F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标题 1">
              <a:extLst>
                <a:ext uri="{FF2B5EF4-FFF2-40B4-BE49-F238E27FC236}">
                  <a16:creationId xmlns:a16="http://schemas.microsoft.com/office/drawing/2014/main" id="{266FC12A-5AB6-4396-8EB9-8AB88F946997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Neural Network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13C2FF3-62AF-418B-B832-87486A5D4D16}"/>
              </a:ext>
            </a:extLst>
          </p:cNvPr>
          <p:cNvGrpSpPr/>
          <p:nvPr/>
        </p:nvGrpSpPr>
        <p:grpSpPr>
          <a:xfrm>
            <a:off x="7966904" y="4996546"/>
            <a:ext cx="1644675" cy="471254"/>
            <a:chOff x="2240280" y="1215863"/>
            <a:chExt cx="1644674" cy="47125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99A3B28-D009-46DD-ABAB-63DA4CB8AD9A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AB4461CA-D59A-4614-AFED-B278EE14EE7C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等线 Light" panose="02010600030101010101" pitchFamily="2" charset="-122"/>
                  <a:cs typeface="+mj-cs"/>
                </a:rPr>
                <a:t>XGBoost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F289723-DEF1-4F44-B61C-1B03FAAFD328}"/>
              </a:ext>
            </a:extLst>
          </p:cNvPr>
          <p:cNvGrpSpPr/>
          <p:nvPr/>
        </p:nvGrpSpPr>
        <p:grpSpPr>
          <a:xfrm>
            <a:off x="7972619" y="5648321"/>
            <a:ext cx="1644675" cy="471254"/>
            <a:chOff x="2240280" y="1215863"/>
            <a:chExt cx="1644674" cy="47125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4B0EB62-F680-485F-A6DB-847AECDD3377}"/>
                </a:ext>
              </a:extLst>
            </p:cNvPr>
            <p:cNvSpPr/>
            <p:nvPr/>
          </p:nvSpPr>
          <p:spPr>
            <a:xfrm>
              <a:off x="2274570" y="1360170"/>
              <a:ext cx="1564664" cy="287672"/>
            </a:xfrm>
            <a:prstGeom prst="rect">
              <a:avLst/>
            </a:prstGeom>
            <a:solidFill>
              <a:srgbClr val="1C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标题 1">
              <a:extLst>
                <a:ext uri="{FF2B5EF4-FFF2-40B4-BE49-F238E27FC236}">
                  <a16:creationId xmlns:a16="http://schemas.microsoft.com/office/drawing/2014/main" id="{E4FE3B14-E1FD-472B-9BA9-A42AB75FADFF}"/>
                </a:ext>
              </a:extLst>
            </p:cNvPr>
            <p:cNvSpPr txBox="1">
              <a:spLocks/>
            </p:cNvSpPr>
            <p:nvPr/>
          </p:nvSpPr>
          <p:spPr>
            <a:xfrm>
              <a:off x="2240280" y="1215863"/>
              <a:ext cx="1644674" cy="471254"/>
            </a:xfrm>
            <a:prstGeom prst="rect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Cambria Math" panose="02040503050406030204" pitchFamily="18" charset="0"/>
                </a:rPr>
                <a:t>AdaBoost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09ABEE8-7276-482A-9FFC-91DF721DAA1C}"/>
              </a:ext>
            </a:extLst>
          </p:cNvPr>
          <p:cNvSpPr txBox="1"/>
          <p:nvPr/>
        </p:nvSpPr>
        <p:spPr>
          <a:xfrm>
            <a:off x="8655569" y="6161448"/>
            <a:ext cx="461665" cy="1056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2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BF7EED84-D9E6-4552-9F70-9BACCC2C2E43}"/>
              </a:ext>
            </a:extLst>
          </p:cNvPr>
          <p:cNvGrpSpPr/>
          <p:nvPr/>
        </p:nvGrpSpPr>
        <p:grpSpPr>
          <a:xfrm>
            <a:off x="5143978" y="2650076"/>
            <a:ext cx="2142304" cy="1870216"/>
            <a:chOff x="3535149" y="3342606"/>
            <a:chExt cx="1542243" cy="133396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5FA911A-0333-4880-96DE-F5AD3E740E85}"/>
                </a:ext>
              </a:extLst>
            </p:cNvPr>
            <p:cNvSpPr/>
            <p:nvPr/>
          </p:nvSpPr>
          <p:spPr>
            <a:xfrm>
              <a:off x="3714424" y="3386402"/>
              <a:ext cx="1184804" cy="1169289"/>
            </a:xfrm>
            <a:prstGeom prst="ellipse">
              <a:avLst/>
            </a:prstGeom>
            <a:solidFill>
              <a:srgbClr val="1C375E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6C305AC4-1EF5-46DF-8542-0C8620F8BC43}"/>
                </a:ext>
              </a:extLst>
            </p:cNvPr>
            <p:cNvSpPr txBox="1">
              <a:spLocks/>
            </p:cNvSpPr>
            <p:nvPr/>
          </p:nvSpPr>
          <p:spPr>
            <a:xfrm>
              <a:off x="3535149" y="3342606"/>
              <a:ext cx="1542243" cy="13339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Cambria Math" panose="02040503050406030204" pitchFamily="18" charset="0"/>
                </a:rPr>
                <a:t>Ensemble Learning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endParaRPr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B8CC419-609F-47AB-9650-1D59FC2252C4}"/>
              </a:ext>
            </a:extLst>
          </p:cNvPr>
          <p:cNvSpPr txBox="1">
            <a:spLocks/>
          </p:cNvSpPr>
          <p:nvPr/>
        </p:nvSpPr>
        <p:spPr>
          <a:xfrm>
            <a:off x="1789751" y="2759076"/>
            <a:ext cx="3001574" cy="131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Overall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Prediction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22DD7D1-3F9C-4301-9845-E157AD999038}"/>
              </a:ext>
            </a:extLst>
          </p:cNvPr>
          <p:cNvSpPr txBox="1">
            <a:spLocks/>
          </p:cNvSpPr>
          <p:nvPr/>
        </p:nvSpPr>
        <p:spPr>
          <a:xfrm>
            <a:off x="5204255" y="1797157"/>
            <a:ext cx="1975903" cy="636484"/>
          </a:xfrm>
          <a:prstGeom prst="rect">
            <a:avLst/>
          </a:prstGeom>
          <a:solidFill>
            <a:srgbClr val="BBCEEB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375E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6 Factors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C375E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B8E5F27-40C0-45D8-8B06-7DC5CDF1A453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>
            <a:off x="6192207" y="2433641"/>
            <a:ext cx="23694" cy="27783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5718" y="5765381"/>
                <a:ext cx="1100217" cy="577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kumimoji="0" lang="en-US" altLang="zh-C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𝐚𝐜𝐭𝐨𝐫𝟏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latin typeface="+mn-lt"/>
                  <a:ea typeface="等线 Light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6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718" y="5765381"/>
                <a:ext cx="1100217" cy="577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141924-3952-4438-B093-F85E2C6F9B20}"/>
              </a:ext>
            </a:extLst>
          </p:cNvPr>
          <p:cNvCxnSpPr>
            <a:cxnSpLocks/>
            <a:stCxn id="19" idx="4"/>
            <a:endCxn id="95" idx="7"/>
          </p:cNvCxnSpPr>
          <p:nvPr/>
        </p:nvCxnSpPr>
        <p:spPr>
          <a:xfrm flipH="1">
            <a:off x="4636252" y="4350816"/>
            <a:ext cx="1579649" cy="39352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标题 1">
            <a:extLst>
              <a:ext uri="{FF2B5EF4-FFF2-40B4-BE49-F238E27FC236}">
                <a16:creationId xmlns:a16="http://schemas.microsoft.com/office/drawing/2014/main" id="{0C1BE2BF-A238-4AA5-BF46-F83EA227DBCC}"/>
              </a:ext>
            </a:extLst>
          </p:cNvPr>
          <p:cNvSpPr txBox="1">
            <a:spLocks/>
          </p:cNvSpPr>
          <p:nvPr/>
        </p:nvSpPr>
        <p:spPr>
          <a:xfrm>
            <a:off x="3875563" y="921914"/>
            <a:ext cx="4880946" cy="774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latin typeface="+mn-lt"/>
                <a:ea typeface="Cambria Math" panose="02040503050406030204" pitchFamily="18" charset="0"/>
              </a:rPr>
              <a:t>I</a:t>
            </a: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rPr>
              <a:t>nterpretation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18BDADD-4389-4F18-BFF0-CB5B58E4133E}"/>
              </a:ext>
            </a:extLst>
          </p:cNvPr>
          <p:cNvGrpSpPr/>
          <p:nvPr/>
        </p:nvGrpSpPr>
        <p:grpSpPr>
          <a:xfrm>
            <a:off x="3611336" y="4504181"/>
            <a:ext cx="1199038" cy="1223066"/>
            <a:chOff x="3531010" y="3614222"/>
            <a:chExt cx="1194826" cy="124190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53E18124-B060-4474-92F7-69FFC9B44FA0}"/>
                </a:ext>
              </a:extLst>
            </p:cNvPr>
            <p:cNvSpPr/>
            <p:nvPr/>
          </p:nvSpPr>
          <p:spPr>
            <a:xfrm>
              <a:off x="3541032" y="3686839"/>
              <a:ext cx="1184804" cy="1169289"/>
            </a:xfrm>
            <a:prstGeom prst="ellipse">
              <a:avLst/>
            </a:prstGeom>
            <a:solidFill>
              <a:schemeClr val="accent4">
                <a:lumMod val="25000"/>
                <a:lumOff val="75000"/>
              </a:schemeClr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6" name="标题 1">
              <a:extLst>
                <a:ext uri="{FF2B5EF4-FFF2-40B4-BE49-F238E27FC236}">
                  <a16:creationId xmlns:a16="http://schemas.microsoft.com/office/drawing/2014/main" id="{38FC9BF1-1049-49F3-98E3-9C566AF30373}"/>
                </a:ext>
              </a:extLst>
            </p:cNvPr>
            <p:cNvSpPr txBox="1">
              <a:spLocks/>
            </p:cNvSpPr>
            <p:nvPr/>
          </p:nvSpPr>
          <p:spPr>
            <a:xfrm>
              <a:off x="3531010" y="3614222"/>
              <a:ext cx="1184806" cy="1186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Error1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BD52694-C3EA-43A2-BC19-7AC614C12464}"/>
              </a:ext>
            </a:extLst>
          </p:cNvPr>
          <p:cNvGrpSpPr/>
          <p:nvPr/>
        </p:nvGrpSpPr>
        <p:grpSpPr>
          <a:xfrm>
            <a:off x="5027026" y="4680320"/>
            <a:ext cx="1017866" cy="964162"/>
            <a:chOff x="3465835" y="3641760"/>
            <a:chExt cx="1298018" cy="121436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822A2E4-974E-4F2B-8994-3912060ED6F0}"/>
                </a:ext>
              </a:extLst>
            </p:cNvPr>
            <p:cNvSpPr/>
            <p:nvPr/>
          </p:nvSpPr>
          <p:spPr>
            <a:xfrm>
              <a:off x="3541032" y="3686840"/>
              <a:ext cx="1184804" cy="1169289"/>
            </a:xfrm>
            <a:prstGeom prst="ellipse">
              <a:avLst/>
            </a:prstGeom>
            <a:solidFill>
              <a:schemeClr val="accent4">
                <a:lumMod val="25000"/>
                <a:lumOff val="75000"/>
              </a:schemeClr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9" name="标题 1">
              <a:extLst>
                <a:ext uri="{FF2B5EF4-FFF2-40B4-BE49-F238E27FC236}">
                  <a16:creationId xmlns:a16="http://schemas.microsoft.com/office/drawing/2014/main" id="{89676885-DC55-47E0-BD38-DC266D389D17}"/>
                </a:ext>
              </a:extLst>
            </p:cNvPr>
            <p:cNvSpPr txBox="1">
              <a:spLocks/>
            </p:cNvSpPr>
            <p:nvPr/>
          </p:nvSpPr>
          <p:spPr>
            <a:xfrm>
              <a:off x="3465835" y="3641760"/>
              <a:ext cx="1298018" cy="1186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Error2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B9284C0-1518-4449-8C89-250A5C1A3422}"/>
              </a:ext>
            </a:extLst>
          </p:cNvPr>
          <p:cNvGrpSpPr/>
          <p:nvPr/>
        </p:nvGrpSpPr>
        <p:grpSpPr>
          <a:xfrm>
            <a:off x="6296525" y="4859404"/>
            <a:ext cx="742273" cy="700506"/>
            <a:chOff x="3510125" y="3566676"/>
            <a:chExt cx="1353336" cy="128945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2C79CFDB-4BBA-4952-B57B-4359C880F568}"/>
                </a:ext>
              </a:extLst>
            </p:cNvPr>
            <p:cNvSpPr/>
            <p:nvPr/>
          </p:nvSpPr>
          <p:spPr>
            <a:xfrm>
              <a:off x="3541032" y="3686839"/>
              <a:ext cx="1184804" cy="1169289"/>
            </a:xfrm>
            <a:prstGeom prst="ellipse">
              <a:avLst/>
            </a:prstGeom>
            <a:solidFill>
              <a:schemeClr val="accent4">
                <a:lumMod val="25000"/>
                <a:lumOff val="75000"/>
              </a:schemeClr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2" name="标题 1">
              <a:extLst>
                <a:ext uri="{FF2B5EF4-FFF2-40B4-BE49-F238E27FC236}">
                  <a16:creationId xmlns:a16="http://schemas.microsoft.com/office/drawing/2014/main" id="{A9394BE2-3787-43FE-B1FE-4FE7184A146E}"/>
                </a:ext>
              </a:extLst>
            </p:cNvPr>
            <p:cNvSpPr txBox="1">
              <a:spLocks/>
            </p:cNvSpPr>
            <p:nvPr/>
          </p:nvSpPr>
          <p:spPr>
            <a:xfrm>
              <a:off x="3510125" y="3566676"/>
              <a:ext cx="1353336" cy="11868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Error3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6E616D4-79C6-49B5-A953-19FE08334EE0}"/>
              </a:ext>
            </a:extLst>
          </p:cNvPr>
          <p:cNvGrpSpPr/>
          <p:nvPr/>
        </p:nvGrpSpPr>
        <p:grpSpPr>
          <a:xfrm>
            <a:off x="7286283" y="5051138"/>
            <a:ext cx="252239" cy="312949"/>
            <a:chOff x="3525741" y="3475962"/>
            <a:chExt cx="1200095" cy="1380166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CA2716E9-93C1-494C-AF49-F1508DA42BBF}"/>
                </a:ext>
              </a:extLst>
            </p:cNvPr>
            <p:cNvSpPr/>
            <p:nvPr/>
          </p:nvSpPr>
          <p:spPr>
            <a:xfrm>
              <a:off x="3541032" y="3686839"/>
              <a:ext cx="1184804" cy="1169289"/>
            </a:xfrm>
            <a:prstGeom prst="ellipse">
              <a:avLst/>
            </a:prstGeom>
            <a:solidFill>
              <a:schemeClr val="accent4">
                <a:lumMod val="25000"/>
                <a:lumOff val="75000"/>
              </a:schemeClr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5" name="标题 1">
              <a:extLst>
                <a:ext uri="{FF2B5EF4-FFF2-40B4-BE49-F238E27FC236}">
                  <a16:creationId xmlns:a16="http://schemas.microsoft.com/office/drawing/2014/main" id="{FABAE7F7-3A50-4175-BABE-29EAE9DC6ED4}"/>
                </a:ext>
              </a:extLst>
            </p:cNvPr>
            <p:cNvSpPr txBox="1">
              <a:spLocks/>
            </p:cNvSpPr>
            <p:nvPr/>
          </p:nvSpPr>
          <p:spPr>
            <a:xfrm>
              <a:off x="3525741" y="3475962"/>
              <a:ext cx="1184804" cy="11868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D6F03981-5596-437E-8A70-9B0863B2C9A2}"/>
              </a:ext>
            </a:extLst>
          </p:cNvPr>
          <p:cNvSpPr txBox="1"/>
          <p:nvPr/>
        </p:nvSpPr>
        <p:spPr>
          <a:xfrm>
            <a:off x="8109831" y="5092759"/>
            <a:ext cx="1601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947D87B-286F-4C72-B694-33FCEB6EDB65}"/>
              </a:ext>
            </a:extLst>
          </p:cNvPr>
          <p:cNvCxnSpPr>
            <a:cxnSpLocks/>
            <a:stCxn id="19" idx="4"/>
            <a:endCxn id="98" idx="0"/>
          </p:cNvCxnSpPr>
          <p:nvPr/>
        </p:nvCxnSpPr>
        <p:spPr>
          <a:xfrm flipH="1">
            <a:off x="5550537" y="4350816"/>
            <a:ext cx="665364" cy="36529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31CD309-A100-4652-84B3-E38891565FBD}"/>
              </a:ext>
            </a:extLst>
          </p:cNvPr>
          <p:cNvCxnSpPr>
            <a:cxnSpLocks/>
            <a:stCxn id="19" idx="4"/>
            <a:endCxn id="101" idx="0"/>
          </p:cNvCxnSpPr>
          <p:nvPr/>
        </p:nvCxnSpPr>
        <p:spPr>
          <a:xfrm>
            <a:off x="6215901" y="4350816"/>
            <a:ext cx="422495" cy="57386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15E9A66-3768-4665-8524-1F93F053661C}"/>
              </a:ext>
            </a:extLst>
          </p:cNvPr>
          <p:cNvCxnSpPr>
            <a:cxnSpLocks/>
            <a:stCxn id="19" idx="4"/>
            <a:endCxn id="105" idx="0"/>
          </p:cNvCxnSpPr>
          <p:nvPr/>
        </p:nvCxnSpPr>
        <p:spPr>
          <a:xfrm>
            <a:off x="6215901" y="4350816"/>
            <a:ext cx="1194895" cy="70032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31CD309-A100-4652-84B3-E38891565FBD}"/>
              </a:ext>
            </a:extLst>
          </p:cNvPr>
          <p:cNvCxnSpPr>
            <a:cxnSpLocks/>
            <a:stCxn id="19" idx="4"/>
            <a:endCxn id="51" idx="0"/>
          </p:cNvCxnSpPr>
          <p:nvPr/>
        </p:nvCxnSpPr>
        <p:spPr>
          <a:xfrm>
            <a:off x="6215901" y="4350816"/>
            <a:ext cx="2694736" cy="74194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233" y="5806030"/>
                <a:ext cx="1763872" cy="471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  <a:cs typeface="+mj-cs"/>
                        </a:rPr>
                        <m:t>F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actor</m:t>
                      </m:r>
                      <m: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2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122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233" y="5806030"/>
                <a:ext cx="1763872" cy="471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5675" y="5818429"/>
                <a:ext cx="1807444" cy="471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  <a:cs typeface="+mj-cs"/>
                        </a:rPr>
                        <m:t>F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actor</m:t>
                      </m:r>
                      <m: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3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123" name="标题 1">
                <a:extLst>
                  <a:ext uri="{FF2B5EF4-FFF2-40B4-BE49-F238E27FC236}">
                    <a16:creationId xmlns:a16="http://schemas.microsoft.com/office/drawing/2014/main" id="{2263A797-6BB9-4BAF-86BD-1714FCA2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75" y="5818429"/>
                <a:ext cx="1807444" cy="471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标题 1">
                <a:extLst>
                  <a:ext uri="{FF2B5EF4-FFF2-40B4-BE49-F238E27FC236}">
                    <a16:creationId xmlns:a16="http://schemas.microsoft.com/office/drawing/2014/main" id="{9604941F-EB11-4F96-AF68-37467017D5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818" y="5809068"/>
                <a:ext cx="1132308" cy="471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1C375E"/>
                          </a:solidFill>
                          <a:latin typeface="Cambria Math" panose="02040503050406030204" pitchFamily="18" charset="0"/>
                          <a:cs typeface="+mj-cs"/>
                        </a:rPr>
                        <m:t>F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actor</m:t>
                      </m:r>
                      <m:r>
                        <a:rPr kumimoji="0" lang="en-US" altLang="zh-CN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4</m:t>
                      </m:r>
                    </m:oMath>
                  </m:oMathPara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117" name="标题 1">
                <a:extLst>
                  <a:ext uri="{FF2B5EF4-FFF2-40B4-BE49-F238E27FC236}">
                    <a16:creationId xmlns:a16="http://schemas.microsoft.com/office/drawing/2014/main" id="{9604941F-EB11-4F96-AF68-37467017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18" y="5809068"/>
                <a:ext cx="1132308" cy="471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本框 117">
            <a:extLst>
              <a:ext uri="{FF2B5EF4-FFF2-40B4-BE49-F238E27FC236}">
                <a16:creationId xmlns:a16="http://schemas.microsoft.com/office/drawing/2014/main" id="{9CFCF929-A481-4D4C-8256-7CC9EE70CAE5}"/>
              </a:ext>
            </a:extLst>
          </p:cNvPr>
          <p:cNvSpPr txBox="1"/>
          <p:nvPr/>
        </p:nvSpPr>
        <p:spPr>
          <a:xfrm>
            <a:off x="8109832" y="5799707"/>
            <a:ext cx="1601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31" name="标题 1">
            <a:extLst>
              <a:ext uri="{FF2B5EF4-FFF2-40B4-BE49-F238E27FC236}">
                <a16:creationId xmlns:a16="http://schemas.microsoft.com/office/drawing/2014/main" id="{225F286C-93DC-4590-8A25-F58AE886D1C1}"/>
              </a:ext>
            </a:extLst>
          </p:cNvPr>
          <p:cNvSpPr txBox="1">
            <a:spLocks/>
          </p:cNvSpPr>
          <p:nvPr/>
        </p:nvSpPr>
        <p:spPr>
          <a:xfrm>
            <a:off x="1739901" y="4404611"/>
            <a:ext cx="2296548" cy="110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Incomplete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Prediction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标题 1">
                <a:extLst>
                  <a:ext uri="{FF2B5EF4-FFF2-40B4-BE49-F238E27FC236}">
                    <a16:creationId xmlns:a16="http://schemas.microsoft.com/office/drawing/2014/main" id="{BAC3BD3D-8ECE-41AC-B707-DE124D3DC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7818" y="5818429"/>
                <a:ext cx="1642446" cy="471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Absence</m:t>
                      </m:r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of</m:t>
                      </m:r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375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j-cs"/>
                        </a:rPr>
                        <m:t> 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C375E"/>
                  </a:solidFill>
                  <a:effectLst/>
                  <a:uLnTx/>
                  <a:uFillTx/>
                  <a:latin typeface="+mn-lt"/>
                  <a:ea typeface="等线 Light" panose="02010600030101010101" pitchFamily="2" charset="-122"/>
                  <a:cs typeface="+mj-cs"/>
                </a:endParaRPr>
              </a:p>
            </p:txBody>
          </p:sp>
        </mc:Choice>
        <mc:Fallback xmlns="">
          <p:sp>
            <p:nvSpPr>
              <p:cNvPr id="142" name="标题 1">
                <a:extLst>
                  <a:ext uri="{FF2B5EF4-FFF2-40B4-BE49-F238E27FC236}">
                    <a16:creationId xmlns:a16="http://schemas.microsoft.com/office/drawing/2014/main" id="{BAC3BD3D-8ECE-41AC-B707-DE124D3D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818" y="5818429"/>
                <a:ext cx="1642446" cy="471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7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0" y="1867430"/>
            <a:ext cx="4061638" cy="528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altLang="zh-TW" sz="3600" b="1" i="1" spc="-15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Incomplete</a:t>
            </a:r>
            <a:r>
              <a:rPr lang="en-US" altLang="zh-TW" sz="3600" b="1" i="1" spc="-15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 </a:t>
            </a:r>
            <a:r>
              <a:rPr lang="id-ID" altLang="zh-TW" sz="3600" b="1" i="1" spc="-15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Prediction</a:t>
            </a:r>
            <a:endParaRPr lang="en-US" sz="3600" b="1" i="1" spc="-150" dirty="0">
              <a:solidFill>
                <a:schemeClr val="accent3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sz="3600" b="1" i="1" spc="-150" dirty="0">
                <a:solidFill>
                  <a:schemeClr val="accent1"/>
                </a:solidFill>
                <a:cs typeface="+mn-ea"/>
                <a:sym typeface="+mn-lt"/>
              </a:rPr>
              <a:t>complete Prediction</a:t>
            </a:r>
            <a:endParaRPr lang="id-ID" sz="3600" b="1" i="1" spc="-15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/>
            <a:r>
              <a:rPr lang="en-US" sz="36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Actual trends</a:t>
            </a:r>
          </a:p>
          <a:p>
            <a:pPr algn="r"/>
            <a:endParaRPr lang="en-US" altLang="zh-TW" sz="3600" b="1" i="1" spc="-150" dirty="0">
              <a:solidFill>
                <a:srgbClr val="0F223B"/>
              </a:solidFill>
              <a:cs typeface="+mn-ea"/>
              <a:sym typeface="+mn-lt"/>
            </a:endParaRPr>
          </a:p>
          <a:p>
            <a:pPr algn="r"/>
            <a:r>
              <a:rPr lang="en-US" altLang="zh-TW" sz="3600" b="1" i="1" spc="-150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Factor </a:t>
            </a:r>
          </a:p>
          <a:p>
            <a:pPr algn="r"/>
            <a:r>
              <a:rPr lang="en-US" sz="32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  <a:p>
            <a:pPr algn="r"/>
            <a:endParaRPr lang="en-US" sz="4000" b="1" i="1" spc="-1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BE53557F-EA46-4C25-B87D-122C9B049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67026"/>
              </p:ext>
            </p:extLst>
          </p:nvPr>
        </p:nvGraphicFramePr>
        <p:xfrm>
          <a:off x="4089400" y="1155089"/>
          <a:ext cx="7901762" cy="4540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05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1">
            <a:extLst>
              <a:ext uri="{FF2B5EF4-FFF2-40B4-BE49-F238E27FC236}">
                <a16:creationId xmlns:a16="http://schemas.microsoft.com/office/drawing/2014/main" id="{0C1BE2BF-A238-4AA5-BF46-F83EA227DBCC}"/>
              </a:ext>
            </a:extLst>
          </p:cNvPr>
          <p:cNvSpPr txBox="1">
            <a:spLocks/>
          </p:cNvSpPr>
          <p:nvPr/>
        </p:nvSpPr>
        <p:spPr>
          <a:xfrm>
            <a:off x="3824329" y="970528"/>
            <a:ext cx="4880946" cy="774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latin typeface="+mn-lt"/>
                <a:ea typeface="Cambria Math" panose="02040503050406030204" pitchFamily="18" charset="0"/>
              </a:rPr>
              <a:t>NLP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65B3686-9AFA-4235-9020-AED0499679B6}"/>
              </a:ext>
            </a:extLst>
          </p:cNvPr>
          <p:cNvSpPr txBox="1"/>
          <p:nvPr/>
        </p:nvSpPr>
        <p:spPr>
          <a:xfrm>
            <a:off x="1637447" y="4397822"/>
            <a:ext cx="932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i="1" spc="-150" dirty="0">
                <a:solidFill>
                  <a:schemeClr val="accent1"/>
                </a:solidFill>
                <a:cs typeface="+mn-ea"/>
                <a:sym typeface="+mn-lt"/>
              </a:rPr>
              <a:t>Sentiment Index</a:t>
            </a:r>
            <a:r>
              <a:rPr lang="en-US" sz="4800" b="1" i="1" spc="-150" dirty="0">
                <a:solidFill>
                  <a:schemeClr val="accent1"/>
                </a:solidFill>
                <a:cs typeface="+mn-ea"/>
                <a:sym typeface="+mn-lt"/>
              </a:rPr>
              <a:t>  </a:t>
            </a:r>
            <a:r>
              <a:rPr lang="en-US" sz="4800" b="1" i="1" spc="-150" dirty="0">
                <a:solidFill>
                  <a:schemeClr val="tx2"/>
                </a:solidFill>
                <a:cs typeface="+mn-ea"/>
                <a:sym typeface="+mn-lt"/>
              </a:rPr>
              <a:t>&amp;</a:t>
            </a:r>
            <a:r>
              <a:rPr lang="en-US" sz="4800" b="1" i="1" spc="-150" dirty="0">
                <a:solidFill>
                  <a:srgbClr val="1C221E"/>
                </a:solidFill>
                <a:cs typeface="+mn-ea"/>
                <a:sym typeface="+mn-lt"/>
              </a:rPr>
              <a:t>  </a:t>
            </a:r>
            <a:r>
              <a:rPr lang="id-ID" sz="4800" b="1" i="1" spc="-150" dirty="0">
                <a:solidFill>
                  <a:srgbClr val="1C221E"/>
                </a:solidFill>
                <a:cs typeface="+mn-ea"/>
                <a:sym typeface="+mn-lt"/>
              </a:rPr>
              <a:t>Correlation Data</a:t>
            </a:r>
          </a:p>
          <a:p>
            <a:pPr algn="ctr"/>
            <a:endParaRPr lang="en-US" sz="4800" b="1" i="1" spc="-1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83B41A43-0031-4DA9-89F5-BBAFD68AA538}"/>
              </a:ext>
            </a:extLst>
          </p:cNvPr>
          <p:cNvSpPr/>
          <p:nvPr/>
        </p:nvSpPr>
        <p:spPr bwMode="auto">
          <a:xfrm>
            <a:off x="5273991" y="2179234"/>
            <a:ext cx="1959747" cy="19620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43791" tIns="121896" rIns="243791" bIns="121896" anchor="ctr"/>
          <a:lstStyle/>
          <a:p>
            <a:pPr algn="ctr"/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BD74774B-89CC-4911-951B-195BC1EC9438}"/>
              </a:ext>
            </a:extLst>
          </p:cNvPr>
          <p:cNvGrpSpPr/>
          <p:nvPr/>
        </p:nvGrpSpPr>
        <p:grpSpPr>
          <a:xfrm>
            <a:off x="5788959" y="2652679"/>
            <a:ext cx="1048422" cy="967777"/>
            <a:chOff x="8418513" y="1203325"/>
            <a:chExt cx="185737" cy="171450"/>
          </a:xfrm>
          <a:solidFill>
            <a:schemeClr val="bg1"/>
          </a:solidFill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58DC7D97-940D-40F4-AC3A-E60EDAD0B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1203325"/>
              <a:ext cx="109537" cy="109538"/>
            </a:xfrm>
            <a:custGeom>
              <a:avLst/>
              <a:gdLst>
                <a:gd name="T0" fmla="*/ 63061562 w 69"/>
                <a:gd name="T1" fmla="*/ 174049532 h 69"/>
                <a:gd name="T2" fmla="*/ 63061562 w 69"/>
                <a:gd name="T3" fmla="*/ 174049532 h 69"/>
                <a:gd name="T4" fmla="*/ 55493984 w 69"/>
                <a:gd name="T5" fmla="*/ 174049532 h 69"/>
                <a:gd name="T6" fmla="*/ 55493984 w 69"/>
                <a:gd name="T7" fmla="*/ 174049532 h 69"/>
                <a:gd name="T8" fmla="*/ 52971458 w 69"/>
                <a:gd name="T9" fmla="*/ 166481885 h 69"/>
                <a:gd name="T10" fmla="*/ 50448932 w 69"/>
                <a:gd name="T11" fmla="*/ 161436787 h 69"/>
                <a:gd name="T12" fmla="*/ 50448932 w 69"/>
                <a:gd name="T13" fmla="*/ 136212884 h 69"/>
                <a:gd name="T14" fmla="*/ 37836302 w 69"/>
                <a:gd name="T15" fmla="*/ 136212884 h 69"/>
                <a:gd name="T16" fmla="*/ 37836302 w 69"/>
                <a:gd name="T17" fmla="*/ 110987394 h 69"/>
                <a:gd name="T18" fmla="*/ 63061562 w 69"/>
                <a:gd name="T19" fmla="*/ 110987394 h 69"/>
                <a:gd name="T20" fmla="*/ 63061562 w 69"/>
                <a:gd name="T21" fmla="*/ 110987394 h 69"/>
                <a:gd name="T22" fmla="*/ 68105027 w 69"/>
                <a:gd name="T23" fmla="*/ 110987394 h 69"/>
                <a:gd name="T24" fmla="*/ 70627553 w 69"/>
                <a:gd name="T25" fmla="*/ 113509943 h 69"/>
                <a:gd name="T26" fmla="*/ 75672605 w 69"/>
                <a:gd name="T27" fmla="*/ 118555041 h 69"/>
                <a:gd name="T28" fmla="*/ 75672605 w 69"/>
                <a:gd name="T29" fmla="*/ 123600139 h 69"/>
                <a:gd name="T30" fmla="*/ 75672605 w 69"/>
                <a:gd name="T31" fmla="*/ 136212884 h 69"/>
                <a:gd name="T32" fmla="*/ 105942916 w 69"/>
                <a:gd name="T33" fmla="*/ 113509943 h 69"/>
                <a:gd name="T34" fmla="*/ 105942916 w 69"/>
                <a:gd name="T35" fmla="*/ 113509943 h 69"/>
                <a:gd name="T36" fmla="*/ 110986381 w 69"/>
                <a:gd name="T37" fmla="*/ 110987394 h 69"/>
                <a:gd name="T38" fmla="*/ 148824271 w 69"/>
                <a:gd name="T39" fmla="*/ 110987394 h 69"/>
                <a:gd name="T40" fmla="*/ 148824271 w 69"/>
                <a:gd name="T41" fmla="*/ 25223903 h 69"/>
                <a:gd name="T42" fmla="*/ 25223672 w 69"/>
                <a:gd name="T43" fmla="*/ 25223903 h 69"/>
                <a:gd name="T44" fmla="*/ 25223672 w 69"/>
                <a:gd name="T45" fmla="*/ 60539589 h 69"/>
                <a:gd name="T46" fmla="*/ 0 w 69"/>
                <a:gd name="T47" fmla="*/ 60539589 h 69"/>
                <a:gd name="T48" fmla="*/ 0 w 69"/>
                <a:gd name="T49" fmla="*/ 25223903 h 69"/>
                <a:gd name="T50" fmla="*/ 0 w 69"/>
                <a:gd name="T51" fmla="*/ 25223903 h 69"/>
                <a:gd name="T52" fmla="*/ 2522526 w 69"/>
                <a:gd name="T53" fmla="*/ 15135294 h 69"/>
                <a:gd name="T54" fmla="*/ 5045052 w 69"/>
                <a:gd name="T55" fmla="*/ 5045098 h 69"/>
                <a:gd name="T56" fmla="*/ 15135156 w 69"/>
                <a:gd name="T57" fmla="*/ 2522549 h 69"/>
                <a:gd name="T58" fmla="*/ 25223672 w 69"/>
                <a:gd name="T59" fmla="*/ 0 h 69"/>
                <a:gd name="T60" fmla="*/ 148824271 w 69"/>
                <a:gd name="T61" fmla="*/ 0 h 69"/>
                <a:gd name="T62" fmla="*/ 148824271 w 69"/>
                <a:gd name="T63" fmla="*/ 0 h 69"/>
                <a:gd name="T64" fmla="*/ 158912787 w 69"/>
                <a:gd name="T65" fmla="*/ 2522549 h 69"/>
                <a:gd name="T66" fmla="*/ 169002891 w 69"/>
                <a:gd name="T67" fmla="*/ 5045098 h 69"/>
                <a:gd name="T68" fmla="*/ 171525417 w 69"/>
                <a:gd name="T69" fmla="*/ 15135294 h 69"/>
                <a:gd name="T70" fmla="*/ 174047943 w 69"/>
                <a:gd name="T71" fmla="*/ 25223903 h 69"/>
                <a:gd name="T72" fmla="*/ 174047943 w 69"/>
                <a:gd name="T73" fmla="*/ 110987394 h 69"/>
                <a:gd name="T74" fmla="*/ 174047943 w 69"/>
                <a:gd name="T75" fmla="*/ 110987394 h 69"/>
                <a:gd name="T76" fmla="*/ 171525417 w 69"/>
                <a:gd name="T77" fmla="*/ 121077590 h 69"/>
                <a:gd name="T78" fmla="*/ 169002891 w 69"/>
                <a:gd name="T79" fmla="*/ 131167786 h 69"/>
                <a:gd name="T80" fmla="*/ 158912787 w 69"/>
                <a:gd name="T81" fmla="*/ 133690335 h 69"/>
                <a:gd name="T82" fmla="*/ 148824271 w 69"/>
                <a:gd name="T83" fmla="*/ 136212884 h 69"/>
                <a:gd name="T84" fmla="*/ 116031433 w 69"/>
                <a:gd name="T85" fmla="*/ 136212884 h 69"/>
                <a:gd name="T86" fmla="*/ 68105027 w 69"/>
                <a:gd name="T87" fmla="*/ 171526983 h 69"/>
                <a:gd name="T88" fmla="*/ 68105027 w 69"/>
                <a:gd name="T89" fmla="*/ 171526983 h 69"/>
                <a:gd name="T90" fmla="*/ 63061562 w 69"/>
                <a:gd name="T91" fmla="*/ 174049532 h 69"/>
                <a:gd name="T92" fmla="*/ 63061562 w 69"/>
                <a:gd name="T93" fmla="*/ 174049532 h 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9" h="69">
                  <a:moveTo>
                    <a:pt x="25" y="69"/>
                  </a:moveTo>
                  <a:lnTo>
                    <a:pt x="25" y="69"/>
                  </a:lnTo>
                  <a:lnTo>
                    <a:pt x="22" y="69"/>
                  </a:lnTo>
                  <a:lnTo>
                    <a:pt x="21" y="66"/>
                  </a:lnTo>
                  <a:lnTo>
                    <a:pt x="20" y="64"/>
                  </a:lnTo>
                  <a:lnTo>
                    <a:pt x="20" y="54"/>
                  </a:lnTo>
                  <a:lnTo>
                    <a:pt x="15" y="54"/>
                  </a:lnTo>
                  <a:lnTo>
                    <a:pt x="15" y="44"/>
                  </a:lnTo>
                  <a:lnTo>
                    <a:pt x="25" y="44"/>
                  </a:lnTo>
                  <a:lnTo>
                    <a:pt x="27" y="44"/>
                  </a:lnTo>
                  <a:lnTo>
                    <a:pt x="28" y="45"/>
                  </a:lnTo>
                  <a:lnTo>
                    <a:pt x="30" y="47"/>
                  </a:lnTo>
                  <a:lnTo>
                    <a:pt x="30" y="49"/>
                  </a:lnTo>
                  <a:lnTo>
                    <a:pt x="30" y="54"/>
                  </a:lnTo>
                  <a:lnTo>
                    <a:pt x="42" y="45"/>
                  </a:lnTo>
                  <a:lnTo>
                    <a:pt x="44" y="44"/>
                  </a:lnTo>
                  <a:lnTo>
                    <a:pt x="59" y="44"/>
                  </a:lnTo>
                  <a:lnTo>
                    <a:pt x="59" y="10"/>
                  </a:lnTo>
                  <a:lnTo>
                    <a:pt x="10" y="10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2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59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68" y="6"/>
                  </a:lnTo>
                  <a:lnTo>
                    <a:pt x="69" y="10"/>
                  </a:lnTo>
                  <a:lnTo>
                    <a:pt x="69" y="44"/>
                  </a:lnTo>
                  <a:lnTo>
                    <a:pt x="68" y="48"/>
                  </a:lnTo>
                  <a:lnTo>
                    <a:pt x="67" y="52"/>
                  </a:lnTo>
                  <a:lnTo>
                    <a:pt x="63" y="53"/>
                  </a:lnTo>
                  <a:lnTo>
                    <a:pt x="59" y="54"/>
                  </a:lnTo>
                  <a:lnTo>
                    <a:pt x="46" y="54"/>
                  </a:lnTo>
                  <a:lnTo>
                    <a:pt x="27" y="68"/>
                  </a:lnTo>
                  <a:lnTo>
                    <a:pt x="2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29C0A0E4-C396-45B3-B1C8-CD1058416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1250950"/>
              <a:ext cx="61912" cy="61913"/>
            </a:xfrm>
            <a:custGeom>
              <a:avLst/>
              <a:gdLst>
                <a:gd name="T0" fmla="*/ 47958583 w 40"/>
                <a:gd name="T1" fmla="*/ 95918715 h 40"/>
                <a:gd name="T2" fmla="*/ 47958583 w 40"/>
                <a:gd name="T3" fmla="*/ 95918715 h 40"/>
                <a:gd name="T4" fmla="*/ 57550300 w 40"/>
                <a:gd name="T5" fmla="*/ 95918715 h 40"/>
                <a:gd name="T6" fmla="*/ 64744474 w 40"/>
                <a:gd name="T7" fmla="*/ 93521134 h 40"/>
                <a:gd name="T8" fmla="*/ 81530365 w 40"/>
                <a:gd name="T9" fmla="*/ 81531682 h 40"/>
                <a:gd name="T10" fmla="*/ 93519624 w 40"/>
                <a:gd name="T11" fmla="*/ 64745520 h 40"/>
                <a:gd name="T12" fmla="*/ 95917166 w 40"/>
                <a:gd name="T13" fmla="*/ 57551229 h 40"/>
                <a:gd name="T14" fmla="*/ 95917166 w 40"/>
                <a:gd name="T15" fmla="*/ 47959358 h 40"/>
                <a:gd name="T16" fmla="*/ 95917166 w 40"/>
                <a:gd name="T17" fmla="*/ 47959358 h 40"/>
                <a:gd name="T18" fmla="*/ 95917166 w 40"/>
                <a:gd name="T19" fmla="*/ 38367486 h 40"/>
                <a:gd name="T20" fmla="*/ 93519624 w 40"/>
                <a:gd name="T21" fmla="*/ 31173196 h 40"/>
                <a:gd name="T22" fmla="*/ 81530365 w 40"/>
                <a:gd name="T23" fmla="*/ 16786162 h 40"/>
                <a:gd name="T24" fmla="*/ 64744474 w 40"/>
                <a:gd name="T25" fmla="*/ 4796710 h 40"/>
                <a:gd name="T26" fmla="*/ 57550300 w 40"/>
                <a:gd name="T27" fmla="*/ 0 h 40"/>
                <a:gd name="T28" fmla="*/ 47958583 w 40"/>
                <a:gd name="T29" fmla="*/ 0 h 40"/>
                <a:gd name="T30" fmla="*/ 47958583 w 40"/>
                <a:gd name="T31" fmla="*/ 0 h 40"/>
                <a:gd name="T32" fmla="*/ 38366866 w 40"/>
                <a:gd name="T33" fmla="*/ 0 h 40"/>
                <a:gd name="T34" fmla="*/ 31172692 w 40"/>
                <a:gd name="T35" fmla="*/ 4796710 h 40"/>
                <a:gd name="T36" fmla="*/ 16785891 w 40"/>
                <a:gd name="T37" fmla="*/ 16786162 h 40"/>
                <a:gd name="T38" fmla="*/ 4796632 w 40"/>
                <a:gd name="T39" fmla="*/ 31173196 h 40"/>
                <a:gd name="T40" fmla="*/ 0 w 40"/>
                <a:gd name="T41" fmla="*/ 38367486 h 40"/>
                <a:gd name="T42" fmla="*/ 0 w 40"/>
                <a:gd name="T43" fmla="*/ 47959358 h 40"/>
                <a:gd name="T44" fmla="*/ 0 w 40"/>
                <a:gd name="T45" fmla="*/ 47959358 h 40"/>
                <a:gd name="T46" fmla="*/ 0 w 40"/>
                <a:gd name="T47" fmla="*/ 57551229 h 40"/>
                <a:gd name="T48" fmla="*/ 4796632 w 40"/>
                <a:gd name="T49" fmla="*/ 64745520 h 40"/>
                <a:gd name="T50" fmla="*/ 16785891 w 40"/>
                <a:gd name="T51" fmla="*/ 81531682 h 40"/>
                <a:gd name="T52" fmla="*/ 31172692 w 40"/>
                <a:gd name="T53" fmla="*/ 93521134 h 40"/>
                <a:gd name="T54" fmla="*/ 38366866 w 40"/>
                <a:gd name="T55" fmla="*/ 95918715 h 40"/>
                <a:gd name="T56" fmla="*/ 47958583 w 40"/>
                <a:gd name="T57" fmla="*/ 95918715 h 40"/>
                <a:gd name="T58" fmla="*/ 47958583 w 40"/>
                <a:gd name="T59" fmla="*/ 95918715 h 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4" y="40"/>
                  </a:lnTo>
                  <a:lnTo>
                    <a:pt x="27" y="39"/>
                  </a:lnTo>
                  <a:lnTo>
                    <a:pt x="34" y="34"/>
                  </a:lnTo>
                  <a:lnTo>
                    <a:pt x="39" y="27"/>
                  </a:lnTo>
                  <a:lnTo>
                    <a:pt x="40" y="24"/>
                  </a:lnTo>
                  <a:lnTo>
                    <a:pt x="40" y="20"/>
                  </a:lnTo>
                  <a:lnTo>
                    <a:pt x="40" y="16"/>
                  </a:lnTo>
                  <a:lnTo>
                    <a:pt x="39" y="13"/>
                  </a:lnTo>
                  <a:lnTo>
                    <a:pt x="34" y="7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7" y="7"/>
                  </a:lnTo>
                  <a:lnTo>
                    <a:pt x="2" y="13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7"/>
                  </a:lnTo>
                  <a:lnTo>
                    <a:pt x="7" y="34"/>
                  </a:lnTo>
                  <a:lnTo>
                    <a:pt x="13" y="39"/>
                  </a:lnTo>
                  <a:lnTo>
                    <a:pt x="16" y="40"/>
                  </a:lnTo>
                  <a:lnTo>
                    <a:pt x="2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289DD47C-DFED-408D-8713-C8B12984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13" y="1322388"/>
              <a:ext cx="123825" cy="52387"/>
            </a:xfrm>
            <a:custGeom>
              <a:avLst/>
              <a:gdLst>
                <a:gd name="T0" fmla="*/ 95900111 w 79"/>
                <a:gd name="T1" fmla="*/ 0 h 34"/>
                <a:gd name="T2" fmla="*/ 95900111 w 79"/>
                <a:gd name="T3" fmla="*/ 0 h 34"/>
                <a:gd name="T4" fmla="*/ 73768352 w 79"/>
                <a:gd name="T5" fmla="*/ 0 h 34"/>
                <a:gd name="T6" fmla="*/ 56556677 w 79"/>
                <a:gd name="T7" fmla="*/ 4751809 h 34"/>
                <a:gd name="T8" fmla="*/ 41802693 w 79"/>
                <a:gd name="T9" fmla="*/ 11881063 h 34"/>
                <a:gd name="T10" fmla="*/ 27048709 w 79"/>
                <a:gd name="T11" fmla="*/ 19010318 h 34"/>
                <a:gd name="T12" fmla="*/ 14753984 w 79"/>
                <a:gd name="T13" fmla="*/ 28515477 h 34"/>
                <a:gd name="T14" fmla="*/ 4918517 w 79"/>
                <a:gd name="T15" fmla="*/ 40396540 h 34"/>
                <a:gd name="T16" fmla="*/ 2459259 w 79"/>
                <a:gd name="T17" fmla="*/ 54653508 h 34"/>
                <a:gd name="T18" fmla="*/ 0 w 79"/>
                <a:gd name="T19" fmla="*/ 68912017 h 34"/>
                <a:gd name="T20" fmla="*/ 0 w 79"/>
                <a:gd name="T21" fmla="*/ 80793080 h 34"/>
                <a:gd name="T22" fmla="*/ 194257914 w 79"/>
                <a:gd name="T23" fmla="*/ 80793080 h 34"/>
                <a:gd name="T24" fmla="*/ 194257914 w 79"/>
                <a:gd name="T25" fmla="*/ 68912017 h 34"/>
                <a:gd name="T26" fmla="*/ 194257914 w 79"/>
                <a:gd name="T27" fmla="*/ 68912017 h 34"/>
                <a:gd name="T28" fmla="*/ 189339397 w 79"/>
                <a:gd name="T29" fmla="*/ 54653508 h 34"/>
                <a:gd name="T30" fmla="*/ 186881706 w 79"/>
                <a:gd name="T31" fmla="*/ 40396540 h 34"/>
                <a:gd name="T32" fmla="*/ 177044672 w 79"/>
                <a:gd name="T33" fmla="*/ 28515477 h 34"/>
                <a:gd name="T34" fmla="*/ 164749946 w 79"/>
                <a:gd name="T35" fmla="*/ 19010318 h 34"/>
                <a:gd name="T36" fmla="*/ 149995962 w 79"/>
                <a:gd name="T37" fmla="*/ 11881063 h 34"/>
                <a:gd name="T38" fmla="*/ 135243546 w 79"/>
                <a:gd name="T39" fmla="*/ 4751809 h 34"/>
                <a:gd name="T40" fmla="*/ 118030303 w 79"/>
                <a:gd name="T41" fmla="*/ 0 h 34"/>
                <a:gd name="T42" fmla="*/ 95900111 w 79"/>
                <a:gd name="T43" fmla="*/ 0 h 34"/>
                <a:gd name="T44" fmla="*/ 95900111 w 79"/>
                <a:gd name="T45" fmla="*/ 0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4">
                  <a:moveTo>
                    <a:pt x="39" y="0"/>
                  </a:moveTo>
                  <a:lnTo>
                    <a:pt x="39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79" y="34"/>
                  </a:lnTo>
                  <a:lnTo>
                    <a:pt x="79" y="29"/>
                  </a:lnTo>
                  <a:lnTo>
                    <a:pt x="77" y="23"/>
                  </a:lnTo>
                  <a:lnTo>
                    <a:pt x="76" y="17"/>
                  </a:lnTo>
                  <a:lnTo>
                    <a:pt x="72" y="12"/>
                  </a:lnTo>
                  <a:lnTo>
                    <a:pt x="67" y="8"/>
                  </a:lnTo>
                  <a:lnTo>
                    <a:pt x="61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1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8435759">
            <a:extLst>
              <a:ext uri="{FF2B5EF4-FFF2-40B4-BE49-F238E27FC236}">
                <a16:creationId xmlns:a16="http://schemas.microsoft.com/office/drawing/2014/main" id="{37106AB9-ABCC-4E55-8F3B-D02FFC4DCA5A}"/>
              </a:ext>
            </a:extLst>
          </p:cNvPr>
          <p:cNvSpPr/>
          <p:nvPr/>
        </p:nvSpPr>
        <p:spPr>
          <a:xfrm>
            <a:off x="4091316" y="3512921"/>
            <a:ext cx="3220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When you copy &amp; paste, choose "keep text only" option.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8435759">
            <a:extLst>
              <a:ext uri="{FF2B5EF4-FFF2-40B4-BE49-F238E27FC236}">
                <a16:creationId xmlns:a16="http://schemas.microsoft.com/office/drawing/2014/main" id="{C6C5061A-BA76-4071-B902-D30A7C52C4B0}"/>
              </a:ext>
            </a:extLst>
          </p:cNvPr>
          <p:cNvSpPr/>
          <p:nvPr/>
        </p:nvSpPr>
        <p:spPr>
          <a:xfrm>
            <a:off x="880324" y="3807898"/>
            <a:ext cx="25548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rose(1.1</a:t>
            </a:r>
            <a:r>
              <a:rPr lang="zh-CN" altLang="en-US" sz="2000" dirty="0">
                <a:solidFill>
                  <a:srgbClr val="1C375E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percent)</a:t>
            </a:r>
            <a:endParaRPr lang="en-GB" altLang="zh-CN" sz="2000" dirty="0">
              <a:solidFill>
                <a:srgbClr val="1C375E"/>
              </a:solidFill>
              <a:cs typeface="+mn-ea"/>
              <a:sym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Prices</a:t>
            </a:r>
            <a:r>
              <a:rPr lang="zh-CN" altLang="en-US" sz="2000" dirty="0">
                <a:solidFill>
                  <a:srgbClr val="1C375E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increased</a:t>
            </a:r>
            <a:endParaRPr lang="en-GB" altLang="zh-CN" sz="2000" dirty="0">
              <a:solidFill>
                <a:srgbClr val="1C375E"/>
              </a:solidFill>
              <a:cs typeface="+mn-ea"/>
              <a:sym typeface="+mn-lt"/>
            </a:endParaRPr>
          </a:p>
        </p:txBody>
      </p:sp>
      <p:sp>
        <p:nvSpPr>
          <p:cNvPr id="5" name="文本框8435759">
            <a:extLst>
              <a:ext uri="{FF2B5EF4-FFF2-40B4-BE49-F238E27FC236}">
                <a16:creationId xmlns:a16="http://schemas.microsoft.com/office/drawing/2014/main" id="{D93C456F-2F03-4818-9797-D0335B92A5F4}"/>
              </a:ext>
            </a:extLst>
          </p:cNvPr>
          <p:cNvSpPr txBox="1"/>
          <p:nvPr/>
        </p:nvSpPr>
        <p:spPr>
          <a:xfrm>
            <a:off x="9135121" y="1102995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</a:br>
            <a: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  <a:t>DESIGN</a:t>
            </a:r>
            <a:endParaRPr lang="zh-CN" altLang="en-US" sz="800" dirty="0">
              <a:solidFill>
                <a:srgbClr val="E6E6E6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A4AAF-4C03-4418-8918-04D897B4556E}"/>
              </a:ext>
            </a:extLst>
          </p:cNvPr>
          <p:cNvSpPr txBox="1"/>
          <p:nvPr/>
        </p:nvSpPr>
        <p:spPr>
          <a:xfrm>
            <a:off x="850138" y="2301875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</a:br>
            <a: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  <a:t>DESIGN</a:t>
            </a:r>
            <a:endParaRPr lang="zh-CN" altLang="en-US" sz="800" dirty="0">
              <a:solidFill>
                <a:srgbClr val="E6E6E6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E85448-72C2-4330-A16E-ADE43CB7C7B5}"/>
              </a:ext>
            </a:extLst>
          </p:cNvPr>
          <p:cNvSpPr txBox="1"/>
          <p:nvPr/>
        </p:nvSpPr>
        <p:spPr>
          <a:xfrm>
            <a:off x="2378578" y="-1085072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526205-6F18-4708-B9F6-41C9AE6355F8}"/>
              </a:ext>
            </a:extLst>
          </p:cNvPr>
          <p:cNvSpPr txBox="1"/>
          <p:nvPr/>
        </p:nvSpPr>
        <p:spPr>
          <a:xfrm>
            <a:off x="38852978" y="2023887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BD33E-4A94-4894-9929-92DF0EE500BD}"/>
              </a:ext>
            </a:extLst>
          </p:cNvPr>
          <p:cNvSpPr txBox="1"/>
          <p:nvPr/>
        </p:nvSpPr>
        <p:spPr>
          <a:xfrm>
            <a:off x="-24850222" y="1871487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9F56F5-F36F-432B-AEB7-B8BA230C9510}"/>
              </a:ext>
            </a:extLst>
          </p:cNvPr>
          <p:cNvSpPr/>
          <p:nvPr/>
        </p:nvSpPr>
        <p:spPr>
          <a:xfrm>
            <a:off x="-15098004" y="6431518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  <a:cs typeface="+mn-ea"/>
                <a:sym typeface="+mn-lt"/>
              </a:rPr>
              <a:t>8435759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E9C96-4CB2-E04C-BC28-A5D673CE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78" y="1386144"/>
            <a:ext cx="5996167" cy="19673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EEEA63-BE61-4362-9B41-052CA0BE38EF}"/>
              </a:ext>
            </a:extLst>
          </p:cNvPr>
          <p:cNvSpPr txBox="1">
            <a:spLocks/>
          </p:cNvSpPr>
          <p:nvPr/>
        </p:nvSpPr>
        <p:spPr>
          <a:xfrm>
            <a:off x="880324" y="1151940"/>
            <a:ext cx="7844725" cy="2158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Sentiment Index :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000" b="1" dirty="0" err="1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Gensim</a:t>
            </a:r>
            <a:r>
              <a:rPr lang="en-US" altLang="zh-CN" sz="20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 , NTLK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LSTM</a:t>
            </a:r>
            <a:endParaRPr lang="zh-CN" altLang="en-US" sz="2000" b="1" dirty="0">
              <a:solidFill>
                <a:srgbClr val="3260A4"/>
              </a:solidFill>
              <a:latin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B32C5-D5D4-4615-8CDE-E710A5FBF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1" y="3512921"/>
            <a:ext cx="5263039" cy="2706231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D1D151D-01A3-4B05-9749-BB8805827F2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57758" y="2682637"/>
            <a:ext cx="3792346" cy="112526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3EEAFAE-947E-467B-97DD-389DCC8D12BA}"/>
              </a:ext>
            </a:extLst>
          </p:cNvPr>
          <p:cNvCxnSpPr>
            <a:cxnSpLocks/>
          </p:cNvCxnSpPr>
          <p:nvPr/>
        </p:nvCxnSpPr>
        <p:spPr>
          <a:xfrm flipH="1">
            <a:off x="3179593" y="2650868"/>
            <a:ext cx="4657696" cy="131925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B0C8719-04C6-43CD-8043-2DADF05DF40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157758" y="4515784"/>
            <a:ext cx="3578985" cy="112526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8435759">
            <a:extLst>
              <a:ext uri="{FF2B5EF4-FFF2-40B4-BE49-F238E27FC236}">
                <a16:creationId xmlns:a16="http://schemas.microsoft.com/office/drawing/2014/main" id="{37106AB9-ABCC-4E55-8F3B-D02FFC4DCA5A}"/>
              </a:ext>
            </a:extLst>
          </p:cNvPr>
          <p:cNvSpPr/>
          <p:nvPr/>
        </p:nvSpPr>
        <p:spPr>
          <a:xfrm>
            <a:off x="4217046" y="3455771"/>
            <a:ext cx="3220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When you copy &amp; paste, choose "keep text only" option.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8435759">
            <a:extLst>
              <a:ext uri="{FF2B5EF4-FFF2-40B4-BE49-F238E27FC236}">
                <a16:creationId xmlns:a16="http://schemas.microsoft.com/office/drawing/2014/main" id="{C6C5061A-BA76-4071-B902-D30A7C52C4B0}"/>
              </a:ext>
            </a:extLst>
          </p:cNvPr>
          <p:cNvSpPr/>
          <p:nvPr/>
        </p:nvSpPr>
        <p:spPr>
          <a:xfrm>
            <a:off x="7241923" y="4912568"/>
            <a:ext cx="1300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AAPL</a:t>
            </a:r>
            <a:endParaRPr lang="en-GB" altLang="zh-CN" sz="2000" dirty="0">
              <a:solidFill>
                <a:srgbClr val="1C375E"/>
              </a:solidFill>
              <a:cs typeface="+mn-ea"/>
              <a:sym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375E"/>
                </a:solidFill>
                <a:cs typeface="+mn-ea"/>
                <a:sym typeface="+mn-lt"/>
              </a:rPr>
              <a:t>ORCL</a:t>
            </a:r>
            <a:endParaRPr lang="en-GB" altLang="zh-CN" sz="2000" dirty="0">
              <a:solidFill>
                <a:srgbClr val="1C375E"/>
              </a:solidFill>
              <a:cs typeface="+mn-ea"/>
              <a:sym typeface="+mn-lt"/>
            </a:endParaRPr>
          </a:p>
        </p:txBody>
      </p:sp>
      <p:sp>
        <p:nvSpPr>
          <p:cNvPr id="5" name="文本框8435759">
            <a:extLst>
              <a:ext uri="{FF2B5EF4-FFF2-40B4-BE49-F238E27FC236}">
                <a16:creationId xmlns:a16="http://schemas.microsoft.com/office/drawing/2014/main" id="{D93C456F-2F03-4818-9797-D0335B92A5F4}"/>
              </a:ext>
            </a:extLst>
          </p:cNvPr>
          <p:cNvSpPr txBox="1"/>
          <p:nvPr/>
        </p:nvSpPr>
        <p:spPr>
          <a:xfrm>
            <a:off x="9135121" y="109728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</a:br>
            <a: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  <a:t>DESIGN</a:t>
            </a:r>
            <a:endParaRPr lang="zh-CN" altLang="en-US" sz="800" dirty="0">
              <a:solidFill>
                <a:srgbClr val="E6E6E6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A4AAF-4C03-4418-8918-04D897B4556E}"/>
              </a:ext>
            </a:extLst>
          </p:cNvPr>
          <p:cNvSpPr txBox="1"/>
          <p:nvPr/>
        </p:nvSpPr>
        <p:spPr>
          <a:xfrm>
            <a:off x="850138" y="229616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cs typeface="+mn-ea"/>
                <a:sym typeface="+mn-lt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</a:br>
            <a:r>
              <a:rPr lang="en-US" altLang="zh-CN" sz="800" dirty="0">
                <a:solidFill>
                  <a:srgbClr val="E6E6E6"/>
                </a:solidFill>
                <a:cs typeface="+mn-ea"/>
                <a:sym typeface="+mn-lt"/>
              </a:rPr>
              <a:t>DESIGN</a:t>
            </a:r>
            <a:endParaRPr lang="zh-CN" altLang="en-US" sz="800" dirty="0">
              <a:solidFill>
                <a:srgbClr val="E6E6E6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E85448-72C2-4330-A16E-ADE43CB7C7B5}"/>
              </a:ext>
            </a:extLst>
          </p:cNvPr>
          <p:cNvSpPr txBox="1"/>
          <p:nvPr/>
        </p:nvSpPr>
        <p:spPr>
          <a:xfrm>
            <a:off x="2378578" y="-109078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526205-6F18-4708-B9F6-41C9AE6355F8}"/>
              </a:ext>
            </a:extLst>
          </p:cNvPr>
          <p:cNvSpPr txBox="1"/>
          <p:nvPr/>
        </p:nvSpPr>
        <p:spPr>
          <a:xfrm>
            <a:off x="38852978" y="201817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BD33E-4A94-4894-9929-92DF0EE500BD}"/>
              </a:ext>
            </a:extLst>
          </p:cNvPr>
          <p:cNvSpPr txBox="1"/>
          <p:nvPr/>
        </p:nvSpPr>
        <p:spPr>
          <a:xfrm>
            <a:off x="-24850222" y="186577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9F56F5-F36F-432B-AEB7-B8BA230C9510}"/>
              </a:ext>
            </a:extLst>
          </p:cNvPr>
          <p:cNvSpPr/>
          <p:nvPr/>
        </p:nvSpPr>
        <p:spPr>
          <a:xfrm>
            <a:off x="-15098004" y="6374368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  <a:cs typeface="+mn-ea"/>
                <a:sym typeface="+mn-lt"/>
              </a:rPr>
              <a:t>8435759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AB6D1-2E7A-2540-B032-37C960BC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84" y="2515445"/>
            <a:ext cx="8825844" cy="1477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1B3A5B-0116-494C-8DFA-B703768D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84" y="3993325"/>
            <a:ext cx="2857647" cy="285764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41601F2-89EC-4256-8D1F-FF53BF8414CF}"/>
              </a:ext>
            </a:extLst>
          </p:cNvPr>
          <p:cNvSpPr txBox="1">
            <a:spLocks/>
          </p:cNvSpPr>
          <p:nvPr/>
        </p:nvSpPr>
        <p:spPr>
          <a:xfrm>
            <a:off x="1009255" y="901196"/>
            <a:ext cx="7844725" cy="2158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id-ID" altLang="zh-TW" sz="28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  <a:sym typeface="+mn-lt"/>
              </a:rPr>
              <a:t>Correlation Data</a:t>
            </a:r>
            <a:r>
              <a:rPr lang="en-US" altLang="zh-CN" sz="36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: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PageRank</a:t>
            </a:r>
            <a:endParaRPr lang="zh-CN" altLang="en-US" sz="2000" b="1" dirty="0">
              <a:solidFill>
                <a:srgbClr val="3260A4"/>
              </a:solidFill>
              <a:latin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98B49B1-7812-432D-BC7E-C1CA05FF633E}"/>
              </a:ext>
            </a:extLst>
          </p:cNvPr>
          <p:cNvCxnSpPr>
            <a:cxnSpLocks/>
          </p:cNvCxnSpPr>
          <p:nvPr/>
        </p:nvCxnSpPr>
        <p:spPr>
          <a:xfrm flipH="1">
            <a:off x="8389620" y="2823210"/>
            <a:ext cx="1348740" cy="229743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196C2A1-8D79-42DC-97F2-00A9FA964D75}"/>
              </a:ext>
            </a:extLst>
          </p:cNvPr>
          <p:cNvCxnSpPr>
            <a:cxnSpLocks/>
          </p:cNvCxnSpPr>
          <p:nvPr/>
        </p:nvCxnSpPr>
        <p:spPr>
          <a:xfrm>
            <a:off x="7349491" y="3173629"/>
            <a:ext cx="542610" cy="22099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489AB51-9455-4D9C-8898-1F0919AF6FD0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3992631" y="5266511"/>
            <a:ext cx="3249292" cy="15563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44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022DD7D1-3F9C-4301-9845-E157AD999038}"/>
              </a:ext>
            </a:extLst>
          </p:cNvPr>
          <p:cNvSpPr txBox="1">
            <a:spLocks/>
          </p:cNvSpPr>
          <p:nvPr/>
        </p:nvSpPr>
        <p:spPr>
          <a:xfrm>
            <a:off x="5127117" y="1786624"/>
            <a:ext cx="2080659" cy="837622"/>
          </a:xfrm>
          <a:prstGeom prst="rect">
            <a:avLst/>
          </a:prstGeom>
          <a:solidFill>
            <a:srgbClr val="BBCEEB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1C375E"/>
                </a:solidFill>
                <a:latin typeface="+mn-lt"/>
                <a:ea typeface="等线 Light" panose="02010600030101010101" pitchFamily="2" charset="-122"/>
              </a:rPr>
              <a:t>Locate the most influential firms for the target firm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375E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375E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B8E5F27-40C0-45D8-8B06-7DC5CDF1A453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flipH="1">
            <a:off x="3688222" y="2624246"/>
            <a:ext cx="2479225" cy="100668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标题 1">
            <a:extLst>
              <a:ext uri="{FF2B5EF4-FFF2-40B4-BE49-F238E27FC236}">
                <a16:creationId xmlns:a16="http://schemas.microsoft.com/office/drawing/2014/main" id="{0C1BE2BF-A238-4AA5-BF46-F83EA227DBCC}"/>
              </a:ext>
            </a:extLst>
          </p:cNvPr>
          <p:cNvSpPr txBox="1">
            <a:spLocks/>
          </p:cNvSpPr>
          <p:nvPr/>
        </p:nvSpPr>
        <p:spPr>
          <a:xfrm>
            <a:off x="3726973" y="921914"/>
            <a:ext cx="4880946" cy="774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Cambria Math" panose="02040503050406030204" pitchFamily="18" charset="0"/>
                <a:cs typeface="+mj-cs"/>
              </a:rPr>
              <a:t>Relation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BD52694-C3EA-43A2-BC19-7AC614C12464}"/>
              </a:ext>
            </a:extLst>
          </p:cNvPr>
          <p:cNvGrpSpPr/>
          <p:nvPr/>
        </p:nvGrpSpPr>
        <p:grpSpPr>
          <a:xfrm>
            <a:off x="5032690" y="5040570"/>
            <a:ext cx="2287271" cy="1406823"/>
            <a:chOff x="3600039" y="3686839"/>
            <a:chExt cx="1192455" cy="1193328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822A2E4-974E-4F2B-8994-3912060ED6F0}"/>
                </a:ext>
              </a:extLst>
            </p:cNvPr>
            <p:cNvSpPr/>
            <p:nvPr/>
          </p:nvSpPr>
          <p:spPr>
            <a:xfrm>
              <a:off x="3600039" y="3686839"/>
              <a:ext cx="1184804" cy="1169289"/>
            </a:xfrm>
            <a:prstGeom prst="ellipse">
              <a:avLst/>
            </a:prstGeom>
            <a:solidFill>
              <a:schemeClr val="accent4">
                <a:lumMod val="25000"/>
                <a:lumOff val="75000"/>
              </a:schemeClr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9" name="标题 1">
              <a:extLst>
                <a:ext uri="{FF2B5EF4-FFF2-40B4-BE49-F238E27FC236}">
                  <a16:creationId xmlns:a16="http://schemas.microsoft.com/office/drawing/2014/main" id="{89676885-DC55-47E0-BD38-DC266D389D17}"/>
                </a:ext>
              </a:extLst>
            </p:cNvPr>
            <p:cNvSpPr txBox="1">
              <a:spLocks/>
            </p:cNvSpPr>
            <p:nvPr/>
          </p:nvSpPr>
          <p:spPr>
            <a:xfrm>
              <a:off x="3607688" y="3693328"/>
              <a:ext cx="1184806" cy="1186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1C375E"/>
                  </a:solidFill>
                  <a:latin typeface="+mn-lt"/>
                  <a:ea typeface="等线 Light" panose="02010600030101010101" pitchFamily="2" charset="-122"/>
                </a:rPr>
                <a:t>Other 499 firms expect the target one</a:t>
              </a:r>
              <a:endParaRPr lang="zh-CN" altLang="en-US" sz="2000" dirty="0">
                <a:solidFill>
                  <a:srgbClr val="1C375E"/>
                </a:solidFill>
                <a:latin typeface="+mn-lt"/>
                <a:ea typeface="等线 Light" panose="02010600030101010101" pitchFamily="2" charset="-122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801EB34B-B939-4515-865D-3167592DDA97}"/>
              </a:ext>
            </a:extLst>
          </p:cNvPr>
          <p:cNvSpPr txBox="1">
            <a:spLocks/>
          </p:cNvSpPr>
          <p:nvPr/>
        </p:nvSpPr>
        <p:spPr>
          <a:xfrm>
            <a:off x="2949860" y="3630930"/>
            <a:ext cx="1476723" cy="420879"/>
          </a:xfrm>
          <a:prstGeom prst="rect">
            <a:avLst/>
          </a:prstGeom>
          <a:solidFill>
            <a:srgbClr val="BBCEEB"/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375E"/>
                </a:solidFill>
                <a:latin typeface="+mn-lt"/>
                <a:ea typeface="等线 Light" panose="02010600030101010101" pitchFamily="2" charset="-122"/>
              </a:rPr>
              <a:t>Stock Price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375E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C375E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0853CB9-791C-413A-BCE4-0A71C905238F}"/>
              </a:ext>
            </a:extLst>
          </p:cNvPr>
          <p:cNvSpPr txBox="1">
            <a:spLocks/>
          </p:cNvSpPr>
          <p:nvPr/>
        </p:nvSpPr>
        <p:spPr>
          <a:xfrm>
            <a:off x="5426219" y="3615772"/>
            <a:ext cx="1476723" cy="420879"/>
          </a:xfrm>
          <a:prstGeom prst="rect">
            <a:avLst/>
          </a:prstGeom>
          <a:solidFill>
            <a:srgbClr val="BBCEE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C375E"/>
                </a:solidFill>
                <a:latin typeface="+mn-lt"/>
                <a:ea typeface="等线 Light" panose="02010600030101010101" pitchFamily="2" charset="-122"/>
              </a:rPr>
              <a:t>Financial News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375E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C375E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E0C3B02-0F97-466F-9C2B-83DEABB1F069}"/>
              </a:ext>
            </a:extLst>
          </p:cNvPr>
          <p:cNvSpPr txBox="1">
            <a:spLocks/>
          </p:cNvSpPr>
          <p:nvPr/>
        </p:nvSpPr>
        <p:spPr>
          <a:xfrm>
            <a:off x="7902578" y="3630930"/>
            <a:ext cx="1476723" cy="420879"/>
          </a:xfrm>
          <a:prstGeom prst="rect">
            <a:avLst/>
          </a:prstGeom>
          <a:solidFill>
            <a:srgbClr val="BBCEE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00" dirty="0">
                <a:solidFill>
                  <a:srgbClr val="1C375E"/>
                </a:solidFill>
                <a:latin typeface="+mn-lt"/>
                <a:ea typeface="等线 Light" panose="02010600030101010101" pitchFamily="2" charset="-122"/>
              </a:rPr>
              <a:t>Industrial Relation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1C375E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 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1C375E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07AFEDD-A38A-4F67-BC92-C4E7E42AE4AD}"/>
              </a:ext>
            </a:extLst>
          </p:cNvPr>
          <p:cNvCxnSpPr>
            <a:cxnSpLocks/>
            <a:stCxn id="29" idx="2"/>
            <a:endCxn id="5" idx="0"/>
          </p:cNvCxnSpPr>
          <p:nvPr/>
        </p:nvCxnSpPr>
        <p:spPr>
          <a:xfrm flipH="1">
            <a:off x="6164581" y="2624246"/>
            <a:ext cx="2866" cy="99152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823134E-DE8C-4B84-A6B8-5DAE0D631F6E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6167447" y="2624246"/>
            <a:ext cx="2473493" cy="100668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07AFEDD-A38A-4F67-BC92-C4E7E42AE4AD}"/>
              </a:ext>
            </a:extLst>
          </p:cNvPr>
          <p:cNvCxnSpPr>
            <a:cxnSpLocks/>
            <a:stCxn id="4" idx="2"/>
            <a:endCxn id="98" idx="0"/>
          </p:cNvCxnSpPr>
          <p:nvPr/>
        </p:nvCxnSpPr>
        <p:spPr>
          <a:xfrm>
            <a:off x="3688222" y="4051809"/>
            <a:ext cx="2480766" cy="98876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7AFEDD-A38A-4F67-BC92-C4E7E42AE4AD}"/>
              </a:ext>
            </a:extLst>
          </p:cNvPr>
          <p:cNvCxnSpPr>
            <a:cxnSpLocks/>
            <a:stCxn id="5" idx="2"/>
            <a:endCxn id="98" idx="0"/>
          </p:cNvCxnSpPr>
          <p:nvPr/>
        </p:nvCxnSpPr>
        <p:spPr>
          <a:xfrm>
            <a:off x="6164581" y="4036651"/>
            <a:ext cx="4407" cy="100391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07AFEDD-A38A-4F67-BC92-C4E7E42AE4AD}"/>
              </a:ext>
            </a:extLst>
          </p:cNvPr>
          <p:cNvCxnSpPr>
            <a:cxnSpLocks/>
            <a:stCxn id="6" idx="2"/>
            <a:endCxn id="99" idx="0"/>
          </p:cNvCxnSpPr>
          <p:nvPr/>
        </p:nvCxnSpPr>
        <p:spPr>
          <a:xfrm flipH="1">
            <a:off x="6183662" y="4051809"/>
            <a:ext cx="2457278" cy="99641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标题 1">
            <a:extLst>
              <a:ext uri="{FF2B5EF4-FFF2-40B4-BE49-F238E27FC236}">
                <a16:creationId xmlns:a16="http://schemas.microsoft.com/office/drawing/2014/main" id="{F9580255-FCA6-42BB-A1C1-13EED95CDD19}"/>
              </a:ext>
            </a:extLst>
          </p:cNvPr>
          <p:cNvSpPr txBox="1">
            <a:spLocks/>
          </p:cNvSpPr>
          <p:nvPr/>
        </p:nvSpPr>
        <p:spPr>
          <a:xfrm>
            <a:off x="691507" y="2053131"/>
            <a:ext cx="1476723" cy="420879"/>
          </a:xfrm>
          <a:prstGeom prst="rect">
            <a:avLst/>
          </a:prstGeom>
          <a:solidFill>
            <a:srgbClr val="1C375E"/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lt"/>
                <a:ea typeface="等线 Light" panose="02010600030101010101" pitchFamily="2" charset="-122"/>
              </a:rPr>
              <a:t>Goal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163E549C-2649-4BF7-B273-462E31FD5F6F}"/>
              </a:ext>
            </a:extLst>
          </p:cNvPr>
          <p:cNvSpPr txBox="1">
            <a:spLocks/>
          </p:cNvSpPr>
          <p:nvPr/>
        </p:nvSpPr>
        <p:spPr>
          <a:xfrm>
            <a:off x="691507" y="3615772"/>
            <a:ext cx="1476723" cy="420879"/>
          </a:xfrm>
          <a:prstGeom prst="rect">
            <a:avLst/>
          </a:prstGeom>
          <a:solidFill>
            <a:srgbClr val="1C375E"/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Criteria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56" name="标题 1">
            <a:extLst>
              <a:ext uri="{FF2B5EF4-FFF2-40B4-BE49-F238E27FC236}">
                <a16:creationId xmlns:a16="http://schemas.microsoft.com/office/drawing/2014/main" id="{40FE789E-A9E4-4E79-8A45-0848ED738667}"/>
              </a:ext>
            </a:extLst>
          </p:cNvPr>
          <p:cNvSpPr txBox="1">
            <a:spLocks/>
          </p:cNvSpPr>
          <p:nvPr/>
        </p:nvSpPr>
        <p:spPr>
          <a:xfrm>
            <a:off x="691507" y="5519371"/>
            <a:ext cx="1476723" cy="420879"/>
          </a:xfrm>
          <a:prstGeom prst="rect">
            <a:avLst/>
          </a:prstGeom>
          <a:solidFill>
            <a:srgbClr val="1C375E"/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Alternatives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4ED3F4B-7C91-479B-9326-4B565B6D72E7}"/>
              </a:ext>
            </a:extLst>
          </p:cNvPr>
          <p:cNvGrpSpPr/>
          <p:nvPr/>
        </p:nvGrpSpPr>
        <p:grpSpPr>
          <a:xfrm>
            <a:off x="10176432" y="3135339"/>
            <a:ext cx="1360160" cy="1381743"/>
            <a:chOff x="3714423" y="3386402"/>
            <a:chExt cx="1184806" cy="1192520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27594FF-61E5-4B70-BDD4-E1FD7F6C6838}"/>
                </a:ext>
              </a:extLst>
            </p:cNvPr>
            <p:cNvSpPr/>
            <p:nvPr/>
          </p:nvSpPr>
          <p:spPr>
            <a:xfrm>
              <a:off x="3714424" y="3386402"/>
              <a:ext cx="1184804" cy="1169289"/>
            </a:xfrm>
            <a:prstGeom prst="ellipse">
              <a:avLst/>
            </a:prstGeom>
            <a:solidFill>
              <a:srgbClr val="1C375E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1" name="标题 1">
              <a:extLst>
                <a:ext uri="{FF2B5EF4-FFF2-40B4-BE49-F238E27FC236}">
                  <a16:creationId xmlns:a16="http://schemas.microsoft.com/office/drawing/2014/main" id="{D4164AC6-873E-4BEB-B13D-9C893E91D36B}"/>
                </a:ext>
              </a:extLst>
            </p:cNvPr>
            <p:cNvSpPr txBox="1">
              <a:spLocks/>
            </p:cNvSpPr>
            <p:nvPr/>
          </p:nvSpPr>
          <p:spPr>
            <a:xfrm>
              <a:off x="3714423" y="3392083"/>
              <a:ext cx="1184806" cy="1186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Cambria Math" panose="02040503050406030204" pitchFamily="18" charset="0"/>
                  <a:cs typeface="+mj-cs"/>
                </a:rPr>
                <a:t>AHP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4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26E4774-3BFA-43A5-B84E-1E488EB80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90983"/>
              </p:ext>
            </p:extLst>
          </p:nvPr>
        </p:nvGraphicFramePr>
        <p:xfrm>
          <a:off x="468630" y="3062816"/>
          <a:ext cx="11254740" cy="29150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50948">
                  <a:extLst>
                    <a:ext uri="{9D8B030D-6E8A-4147-A177-3AD203B41FA5}">
                      <a16:colId xmlns:a16="http://schemas.microsoft.com/office/drawing/2014/main" val="3456859884"/>
                    </a:ext>
                  </a:extLst>
                </a:gridCol>
                <a:gridCol w="2250948">
                  <a:extLst>
                    <a:ext uri="{9D8B030D-6E8A-4147-A177-3AD203B41FA5}">
                      <a16:colId xmlns:a16="http://schemas.microsoft.com/office/drawing/2014/main" val="3106023233"/>
                    </a:ext>
                  </a:extLst>
                </a:gridCol>
                <a:gridCol w="2250948">
                  <a:extLst>
                    <a:ext uri="{9D8B030D-6E8A-4147-A177-3AD203B41FA5}">
                      <a16:colId xmlns:a16="http://schemas.microsoft.com/office/drawing/2014/main" val="2949420881"/>
                    </a:ext>
                  </a:extLst>
                </a:gridCol>
                <a:gridCol w="2250948">
                  <a:extLst>
                    <a:ext uri="{9D8B030D-6E8A-4147-A177-3AD203B41FA5}">
                      <a16:colId xmlns:a16="http://schemas.microsoft.com/office/drawing/2014/main" val="986060670"/>
                    </a:ext>
                  </a:extLst>
                </a:gridCol>
                <a:gridCol w="2250948">
                  <a:extLst>
                    <a:ext uri="{9D8B030D-6E8A-4147-A177-3AD203B41FA5}">
                      <a16:colId xmlns:a16="http://schemas.microsoft.com/office/drawing/2014/main" val="870869218"/>
                    </a:ext>
                  </a:extLst>
                </a:gridCol>
              </a:tblGrid>
              <a:tr h="91453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Stock Price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Financial News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Industrial Relation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Weights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446905"/>
                  </a:ext>
                </a:extLst>
              </a:tr>
              <a:tr h="5430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Stock Price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0.6273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535559"/>
                  </a:ext>
                </a:extLst>
              </a:tr>
              <a:tr h="5430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Financial News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1/5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1/4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0.0937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32935"/>
                  </a:ext>
                </a:extLst>
              </a:tr>
              <a:tr h="914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Industrial Relation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1/3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C375E"/>
                          </a:solidFill>
                        </a:rPr>
                        <a:t>0.2790</a:t>
                      </a:r>
                      <a:endParaRPr lang="zh-CN" altLang="en-US" sz="240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91475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643C55F0-DBFA-481E-BB5F-8233A18D4B28}"/>
              </a:ext>
            </a:extLst>
          </p:cNvPr>
          <p:cNvSpPr txBox="1">
            <a:spLocks/>
          </p:cNvSpPr>
          <p:nvPr/>
        </p:nvSpPr>
        <p:spPr>
          <a:xfrm>
            <a:off x="666751" y="1535192"/>
            <a:ext cx="7414260" cy="131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3260A4"/>
                </a:solidFill>
                <a:latin typeface="+mn-lt"/>
                <a:ea typeface="Cambria Math" panose="02040503050406030204" pitchFamily="18" charset="0"/>
              </a:rPr>
              <a:t>Judge the relative importance of the decision criteria and calculate the weights</a:t>
            </a:r>
            <a:endParaRPr lang="zh-CN" altLang="en-US" sz="2400" b="1" dirty="0">
              <a:solidFill>
                <a:srgbClr val="3260A4"/>
              </a:solidFill>
              <a:latin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60A4"/>
              </a:solidFill>
              <a:effectLst/>
              <a:uLnTx/>
              <a:uFillTx/>
              <a:latin typeface="+mn-lt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7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9E6189-BB5A-44E4-A648-E7CC70D96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87849"/>
              </p:ext>
            </p:extLst>
          </p:nvPr>
        </p:nvGraphicFramePr>
        <p:xfrm>
          <a:off x="1665605" y="1588770"/>
          <a:ext cx="8860790" cy="46287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53597">
                  <a:extLst>
                    <a:ext uri="{9D8B030D-6E8A-4147-A177-3AD203B41FA5}">
                      <a16:colId xmlns:a16="http://schemas.microsoft.com/office/drawing/2014/main" val="1751503470"/>
                    </a:ext>
                  </a:extLst>
                </a:gridCol>
                <a:gridCol w="5907193">
                  <a:extLst>
                    <a:ext uri="{9D8B030D-6E8A-4147-A177-3AD203B41FA5}">
                      <a16:colId xmlns:a16="http://schemas.microsoft.com/office/drawing/2014/main" val="2125039692"/>
                    </a:ext>
                  </a:extLst>
                </a:gridCol>
              </a:tblGrid>
              <a:tr h="90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Criteria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Point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00175"/>
                  </a:ext>
                </a:extLst>
              </a:tr>
              <a:tr h="90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Stock Price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The Absolute Value Of Pearson Correlation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678390"/>
                  </a:ext>
                </a:extLst>
              </a:tr>
              <a:tr h="90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Financial News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The Frequency Of These 2 Firms Appearing In The Same News Article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054031"/>
                  </a:ext>
                </a:extLst>
              </a:tr>
              <a:tr h="50312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Industrial Relation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Belong To The Same Industry: 1.0 Point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67547"/>
                  </a:ext>
                </a:extLst>
              </a:tr>
              <a:tr h="9056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Upstream And Downstream Firms: 0.8 Point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438"/>
                  </a:ext>
                </a:extLst>
              </a:tr>
              <a:tr h="5031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1C375E"/>
                          </a:solidFill>
                        </a:rPr>
                        <a:t>Nothing At All: 0 Point</a:t>
                      </a:r>
                      <a:endParaRPr lang="zh-CN" altLang="en-US" sz="2400" b="0" dirty="0">
                        <a:solidFill>
                          <a:srgbClr val="1C375E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13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56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2734091" y="4461334"/>
            <a:ext cx="687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i="1" spc="-150" dirty="0">
                <a:solidFill>
                  <a:schemeClr val="accent1"/>
                </a:solidFill>
                <a:cs typeface="+mn-ea"/>
                <a:sym typeface="+mn-lt"/>
              </a:rPr>
              <a:t>Industry</a:t>
            </a:r>
            <a:r>
              <a:rPr lang="en-US" sz="4800" b="1" i="1" spc="-150" dirty="0">
                <a:solidFill>
                  <a:schemeClr val="accent1"/>
                </a:solidFill>
                <a:cs typeface="+mn-ea"/>
                <a:sym typeface="+mn-lt"/>
              </a:rPr>
              <a:t>      </a:t>
            </a:r>
            <a:r>
              <a:rPr lang="en-US" sz="48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Vs.     </a:t>
            </a:r>
            <a:r>
              <a:rPr lang="id-ID" sz="4800" b="1" i="1" spc="-150" dirty="0">
                <a:solidFill>
                  <a:srgbClr val="1C221E"/>
                </a:solidFill>
                <a:cs typeface="+mn-ea"/>
                <a:sym typeface="+mn-lt"/>
              </a:rPr>
              <a:t>Academia</a:t>
            </a:r>
            <a:r>
              <a:rPr lang="id-ID" sz="48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sz="4800" b="1" i="1" spc="-1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BEA59B88-B1A8-47BA-A59D-CC04D1102E72}"/>
              </a:ext>
            </a:extLst>
          </p:cNvPr>
          <p:cNvSpPr/>
          <p:nvPr/>
        </p:nvSpPr>
        <p:spPr bwMode="auto">
          <a:xfrm>
            <a:off x="4879899" y="1875056"/>
            <a:ext cx="1018074" cy="2216014"/>
          </a:xfrm>
          <a:custGeom>
            <a:avLst/>
            <a:gdLst>
              <a:gd name="T0" fmla="*/ 490 w 490"/>
              <a:gd name="T1" fmla="*/ 166 h 1067"/>
              <a:gd name="T2" fmla="*/ 469 w 490"/>
              <a:gd name="T3" fmla="*/ 0 h 1067"/>
              <a:gd name="T4" fmla="*/ 0 w 490"/>
              <a:gd name="T5" fmla="*/ 531 h 1067"/>
              <a:gd name="T6" fmla="*/ 97 w 490"/>
              <a:gd name="T7" fmla="*/ 839 h 1067"/>
              <a:gd name="T8" fmla="*/ 340 w 490"/>
              <a:gd name="T9" fmla="*/ 1030 h 1067"/>
              <a:gd name="T10" fmla="*/ 331 w 490"/>
              <a:gd name="T11" fmla="*/ 1067 h 1067"/>
              <a:gd name="T12" fmla="*/ 480 w 490"/>
              <a:gd name="T13" fmla="*/ 979 h 1067"/>
              <a:gd name="T14" fmla="*/ 392 w 490"/>
              <a:gd name="T15" fmla="*/ 830 h 1067"/>
              <a:gd name="T16" fmla="*/ 383 w 490"/>
              <a:gd name="T17" fmla="*/ 865 h 1067"/>
              <a:gd name="T18" fmla="*/ 167 w 490"/>
              <a:gd name="T19" fmla="*/ 531 h 1067"/>
              <a:gd name="T20" fmla="*/ 490 w 490"/>
              <a:gd name="T21" fmla="*/ 16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0" h="1067">
                <a:moveTo>
                  <a:pt x="490" y="166"/>
                </a:moveTo>
                <a:cubicBezTo>
                  <a:pt x="469" y="0"/>
                  <a:pt x="469" y="0"/>
                  <a:pt x="469" y="0"/>
                </a:cubicBezTo>
                <a:cubicBezTo>
                  <a:pt x="202" y="33"/>
                  <a:pt x="0" y="261"/>
                  <a:pt x="0" y="531"/>
                </a:cubicBezTo>
                <a:cubicBezTo>
                  <a:pt x="0" y="642"/>
                  <a:pt x="33" y="749"/>
                  <a:pt x="97" y="839"/>
                </a:cubicBezTo>
                <a:cubicBezTo>
                  <a:pt x="158" y="926"/>
                  <a:pt x="242" y="991"/>
                  <a:pt x="340" y="1030"/>
                </a:cubicBezTo>
                <a:cubicBezTo>
                  <a:pt x="331" y="1067"/>
                  <a:pt x="331" y="1067"/>
                  <a:pt x="331" y="1067"/>
                </a:cubicBezTo>
                <a:cubicBezTo>
                  <a:pt x="480" y="979"/>
                  <a:pt x="480" y="979"/>
                  <a:pt x="480" y="979"/>
                </a:cubicBezTo>
                <a:cubicBezTo>
                  <a:pt x="392" y="830"/>
                  <a:pt x="392" y="830"/>
                  <a:pt x="392" y="830"/>
                </a:cubicBezTo>
                <a:cubicBezTo>
                  <a:pt x="383" y="865"/>
                  <a:pt x="383" y="865"/>
                  <a:pt x="383" y="865"/>
                </a:cubicBezTo>
                <a:cubicBezTo>
                  <a:pt x="253" y="806"/>
                  <a:pt x="167" y="675"/>
                  <a:pt x="167" y="531"/>
                </a:cubicBezTo>
                <a:cubicBezTo>
                  <a:pt x="167" y="346"/>
                  <a:pt x="306" y="189"/>
                  <a:pt x="490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1D0AAE0-EB0A-45C4-8552-78373882014B}"/>
              </a:ext>
            </a:extLst>
          </p:cNvPr>
          <p:cNvSpPr/>
          <p:nvPr/>
        </p:nvSpPr>
        <p:spPr bwMode="auto">
          <a:xfrm>
            <a:off x="6212963" y="1875056"/>
            <a:ext cx="1019250" cy="2216014"/>
          </a:xfrm>
          <a:custGeom>
            <a:avLst/>
            <a:gdLst>
              <a:gd name="T0" fmla="*/ 393 w 490"/>
              <a:gd name="T1" fmla="*/ 228 h 1067"/>
              <a:gd name="T2" fmla="*/ 149 w 490"/>
              <a:gd name="T3" fmla="*/ 38 h 1067"/>
              <a:gd name="T4" fmla="*/ 159 w 490"/>
              <a:gd name="T5" fmla="*/ 0 h 1067"/>
              <a:gd name="T6" fmla="*/ 10 w 490"/>
              <a:gd name="T7" fmla="*/ 88 h 1067"/>
              <a:gd name="T8" fmla="*/ 98 w 490"/>
              <a:gd name="T9" fmla="*/ 237 h 1067"/>
              <a:gd name="T10" fmla="*/ 107 w 490"/>
              <a:gd name="T11" fmla="*/ 202 h 1067"/>
              <a:gd name="T12" fmla="*/ 323 w 490"/>
              <a:gd name="T13" fmla="*/ 536 h 1067"/>
              <a:gd name="T14" fmla="*/ 0 w 490"/>
              <a:gd name="T15" fmla="*/ 901 h 1067"/>
              <a:gd name="T16" fmla="*/ 20 w 490"/>
              <a:gd name="T17" fmla="*/ 1067 h 1067"/>
              <a:gd name="T18" fmla="*/ 490 w 490"/>
              <a:gd name="T19" fmla="*/ 536 h 1067"/>
              <a:gd name="T20" fmla="*/ 393 w 490"/>
              <a:gd name="T21" fmla="*/ 228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0" h="1067">
                <a:moveTo>
                  <a:pt x="393" y="228"/>
                </a:moveTo>
                <a:cubicBezTo>
                  <a:pt x="331" y="141"/>
                  <a:pt x="248" y="76"/>
                  <a:pt x="149" y="38"/>
                </a:cubicBezTo>
                <a:cubicBezTo>
                  <a:pt x="159" y="0"/>
                  <a:pt x="159" y="0"/>
                  <a:pt x="159" y="0"/>
                </a:cubicBezTo>
                <a:cubicBezTo>
                  <a:pt x="10" y="88"/>
                  <a:pt x="10" y="88"/>
                  <a:pt x="10" y="88"/>
                </a:cubicBezTo>
                <a:cubicBezTo>
                  <a:pt x="98" y="237"/>
                  <a:pt x="98" y="237"/>
                  <a:pt x="98" y="237"/>
                </a:cubicBezTo>
                <a:cubicBezTo>
                  <a:pt x="107" y="202"/>
                  <a:pt x="107" y="202"/>
                  <a:pt x="107" y="202"/>
                </a:cubicBezTo>
                <a:cubicBezTo>
                  <a:pt x="237" y="261"/>
                  <a:pt x="323" y="392"/>
                  <a:pt x="323" y="536"/>
                </a:cubicBezTo>
                <a:cubicBezTo>
                  <a:pt x="323" y="722"/>
                  <a:pt x="184" y="878"/>
                  <a:pt x="0" y="901"/>
                </a:cubicBezTo>
                <a:cubicBezTo>
                  <a:pt x="20" y="1067"/>
                  <a:pt x="20" y="1067"/>
                  <a:pt x="20" y="1067"/>
                </a:cubicBezTo>
                <a:cubicBezTo>
                  <a:pt x="288" y="1035"/>
                  <a:pt x="490" y="806"/>
                  <a:pt x="490" y="536"/>
                </a:cubicBezTo>
                <a:cubicBezTo>
                  <a:pt x="490" y="425"/>
                  <a:pt x="457" y="318"/>
                  <a:pt x="393" y="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819D822B-BFA3-4467-886B-9729B8D6DFC2}"/>
              </a:ext>
            </a:extLst>
          </p:cNvPr>
          <p:cNvSpPr>
            <a:spLocks noEditPoints="1"/>
          </p:cNvSpPr>
          <p:nvPr/>
        </p:nvSpPr>
        <p:spPr bwMode="auto">
          <a:xfrm>
            <a:off x="5699794" y="2738726"/>
            <a:ext cx="830388" cy="488674"/>
          </a:xfrm>
          <a:custGeom>
            <a:avLst/>
            <a:gdLst>
              <a:gd name="T0" fmla="*/ 63 w 291"/>
              <a:gd name="T1" fmla="*/ 170 h 170"/>
              <a:gd name="T2" fmla="*/ 62 w 291"/>
              <a:gd name="T3" fmla="*/ 170 h 170"/>
              <a:gd name="T4" fmla="*/ 1 w 291"/>
              <a:gd name="T5" fmla="*/ 106 h 170"/>
              <a:gd name="T6" fmla="*/ 63 w 291"/>
              <a:gd name="T7" fmla="*/ 44 h 170"/>
              <a:gd name="T8" fmla="*/ 64 w 291"/>
              <a:gd name="T9" fmla="*/ 44 h 170"/>
              <a:gd name="T10" fmla="*/ 80 w 291"/>
              <a:gd name="T11" fmla="*/ 46 h 170"/>
              <a:gd name="T12" fmla="*/ 154 w 291"/>
              <a:gd name="T13" fmla="*/ 0 h 170"/>
              <a:gd name="T14" fmla="*/ 155 w 291"/>
              <a:gd name="T15" fmla="*/ 0 h 170"/>
              <a:gd name="T16" fmla="*/ 232 w 291"/>
              <a:gd name="T17" fmla="*/ 62 h 170"/>
              <a:gd name="T18" fmla="*/ 237 w 291"/>
              <a:gd name="T19" fmla="*/ 61 h 170"/>
              <a:gd name="T20" fmla="*/ 238 w 291"/>
              <a:gd name="T21" fmla="*/ 61 h 170"/>
              <a:gd name="T22" fmla="*/ 291 w 291"/>
              <a:gd name="T23" fmla="*/ 116 h 170"/>
              <a:gd name="T24" fmla="*/ 237 w 291"/>
              <a:gd name="T25" fmla="*/ 169 h 170"/>
              <a:gd name="T26" fmla="*/ 236 w 291"/>
              <a:gd name="T27" fmla="*/ 169 h 170"/>
              <a:gd name="T28" fmla="*/ 63 w 291"/>
              <a:gd name="T29" fmla="*/ 170 h 170"/>
              <a:gd name="T30" fmla="*/ 63 w 291"/>
              <a:gd name="T31" fmla="*/ 60 h 170"/>
              <a:gd name="T32" fmla="*/ 17 w 291"/>
              <a:gd name="T33" fmla="*/ 106 h 170"/>
              <a:gd name="T34" fmla="*/ 63 w 291"/>
              <a:gd name="T35" fmla="*/ 154 h 170"/>
              <a:gd name="T36" fmla="*/ 236 w 291"/>
              <a:gd name="T37" fmla="*/ 153 h 170"/>
              <a:gd name="T38" fmla="*/ 237 w 291"/>
              <a:gd name="T39" fmla="*/ 153 h 170"/>
              <a:gd name="T40" fmla="*/ 275 w 291"/>
              <a:gd name="T41" fmla="*/ 116 h 170"/>
              <a:gd name="T42" fmla="*/ 238 w 291"/>
              <a:gd name="T43" fmla="*/ 77 h 170"/>
              <a:gd name="T44" fmla="*/ 237 w 291"/>
              <a:gd name="T45" fmla="*/ 77 h 170"/>
              <a:gd name="T46" fmla="*/ 228 w 291"/>
              <a:gd name="T47" fmla="*/ 78 h 170"/>
              <a:gd name="T48" fmla="*/ 219 w 291"/>
              <a:gd name="T49" fmla="*/ 81 h 170"/>
              <a:gd name="T50" fmla="*/ 218 w 291"/>
              <a:gd name="T51" fmla="*/ 72 h 170"/>
              <a:gd name="T52" fmla="*/ 155 w 291"/>
              <a:gd name="T53" fmla="*/ 16 h 170"/>
              <a:gd name="T54" fmla="*/ 154 w 291"/>
              <a:gd name="T55" fmla="*/ 16 h 170"/>
              <a:gd name="T56" fmla="*/ 92 w 291"/>
              <a:gd name="T57" fmla="*/ 59 h 170"/>
              <a:gd name="T58" fmla="*/ 90 w 291"/>
              <a:gd name="T59" fmla="*/ 67 h 170"/>
              <a:gd name="T60" fmla="*/ 82 w 291"/>
              <a:gd name="T61" fmla="*/ 64 h 170"/>
              <a:gd name="T62" fmla="*/ 64 w 291"/>
              <a:gd name="T63" fmla="*/ 60 h 170"/>
              <a:gd name="T64" fmla="*/ 63 w 291"/>
              <a:gd name="T65" fmla="*/ 6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170">
                <a:moveTo>
                  <a:pt x="63" y="170"/>
                </a:moveTo>
                <a:cubicBezTo>
                  <a:pt x="62" y="170"/>
                  <a:pt x="62" y="170"/>
                  <a:pt x="62" y="170"/>
                </a:cubicBezTo>
                <a:cubicBezTo>
                  <a:pt x="28" y="169"/>
                  <a:pt x="0" y="140"/>
                  <a:pt x="1" y="106"/>
                </a:cubicBezTo>
                <a:cubicBezTo>
                  <a:pt x="1" y="72"/>
                  <a:pt x="29" y="44"/>
                  <a:pt x="63" y="44"/>
                </a:cubicBezTo>
                <a:cubicBezTo>
                  <a:pt x="64" y="44"/>
                  <a:pt x="64" y="44"/>
                  <a:pt x="64" y="44"/>
                </a:cubicBezTo>
                <a:cubicBezTo>
                  <a:pt x="70" y="44"/>
                  <a:pt x="75" y="45"/>
                  <a:pt x="80" y="46"/>
                </a:cubicBezTo>
                <a:cubicBezTo>
                  <a:pt x="94" y="18"/>
                  <a:pt x="122" y="0"/>
                  <a:pt x="154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92" y="1"/>
                  <a:pt x="223" y="26"/>
                  <a:pt x="232" y="62"/>
                </a:cubicBezTo>
                <a:cubicBezTo>
                  <a:pt x="234" y="61"/>
                  <a:pt x="236" y="61"/>
                  <a:pt x="237" y="61"/>
                </a:cubicBezTo>
                <a:cubicBezTo>
                  <a:pt x="238" y="61"/>
                  <a:pt x="238" y="61"/>
                  <a:pt x="238" y="61"/>
                </a:cubicBezTo>
                <a:cubicBezTo>
                  <a:pt x="268" y="62"/>
                  <a:pt x="291" y="86"/>
                  <a:pt x="291" y="116"/>
                </a:cubicBezTo>
                <a:cubicBezTo>
                  <a:pt x="291" y="145"/>
                  <a:pt x="266" y="169"/>
                  <a:pt x="237" y="169"/>
                </a:cubicBezTo>
                <a:cubicBezTo>
                  <a:pt x="236" y="169"/>
                  <a:pt x="236" y="169"/>
                  <a:pt x="236" y="169"/>
                </a:cubicBezTo>
                <a:lnTo>
                  <a:pt x="63" y="170"/>
                </a:lnTo>
                <a:close/>
                <a:moveTo>
                  <a:pt x="63" y="60"/>
                </a:moveTo>
                <a:cubicBezTo>
                  <a:pt x="38" y="60"/>
                  <a:pt x="17" y="81"/>
                  <a:pt x="17" y="106"/>
                </a:cubicBezTo>
                <a:cubicBezTo>
                  <a:pt x="16" y="132"/>
                  <a:pt x="37" y="153"/>
                  <a:pt x="63" y="154"/>
                </a:cubicBezTo>
                <a:cubicBezTo>
                  <a:pt x="236" y="153"/>
                  <a:pt x="236" y="153"/>
                  <a:pt x="236" y="153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58" y="153"/>
                  <a:pt x="275" y="136"/>
                  <a:pt x="275" y="116"/>
                </a:cubicBezTo>
                <a:cubicBezTo>
                  <a:pt x="275" y="95"/>
                  <a:pt x="259" y="78"/>
                  <a:pt x="238" y="77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34" y="77"/>
                  <a:pt x="231" y="78"/>
                  <a:pt x="228" y="78"/>
                </a:cubicBezTo>
                <a:cubicBezTo>
                  <a:pt x="219" y="81"/>
                  <a:pt x="219" y="81"/>
                  <a:pt x="219" y="81"/>
                </a:cubicBezTo>
                <a:cubicBezTo>
                  <a:pt x="218" y="72"/>
                  <a:pt x="218" y="72"/>
                  <a:pt x="218" y="72"/>
                </a:cubicBezTo>
                <a:cubicBezTo>
                  <a:pt x="213" y="40"/>
                  <a:pt x="187" y="17"/>
                  <a:pt x="155" y="1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26" y="16"/>
                  <a:pt x="102" y="33"/>
                  <a:pt x="92" y="59"/>
                </a:cubicBezTo>
                <a:cubicBezTo>
                  <a:pt x="90" y="67"/>
                  <a:pt x="90" y="67"/>
                  <a:pt x="90" y="67"/>
                </a:cubicBezTo>
                <a:cubicBezTo>
                  <a:pt x="82" y="64"/>
                  <a:pt x="82" y="64"/>
                  <a:pt x="82" y="64"/>
                </a:cubicBezTo>
                <a:cubicBezTo>
                  <a:pt x="76" y="61"/>
                  <a:pt x="70" y="60"/>
                  <a:pt x="64" y="60"/>
                </a:cubicBezTo>
                <a:lnTo>
                  <a:pt x="63" y="6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829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54" name="轻松律动">
            <a:hlinkClick r:id="" action="ppaction://media"/>
            <a:extLst>
              <a:ext uri="{FF2B5EF4-FFF2-40B4-BE49-F238E27FC236}">
                <a16:creationId xmlns:a16="http://schemas.microsoft.com/office/drawing/2014/main" id="{6518E2F7-BD14-4F0E-97CC-1E0B974E5E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621.075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-2952135"/>
            <a:ext cx="609600" cy="6096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AD3A82D-1B83-40EA-839F-2E798966CCEA}"/>
              </a:ext>
            </a:extLst>
          </p:cNvPr>
          <p:cNvSpPr/>
          <p:nvPr/>
        </p:nvSpPr>
        <p:spPr>
          <a:xfrm>
            <a:off x="701343" y="-2919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轻松律动</a:t>
            </a:r>
          </a:p>
        </p:txBody>
      </p:sp>
      <p:sp>
        <p:nvSpPr>
          <p:cNvPr id="127" name="矩形 8435759">
            <a:extLst>
              <a:ext uri="{FF2B5EF4-FFF2-40B4-BE49-F238E27FC236}">
                <a16:creationId xmlns:a16="http://schemas.microsoft.com/office/drawing/2014/main" id="{2E3ABE0E-EEC8-4BBC-94E3-320E3073152E}"/>
              </a:ext>
            </a:extLst>
          </p:cNvPr>
          <p:cNvSpPr/>
          <p:nvPr/>
        </p:nvSpPr>
        <p:spPr>
          <a:xfrm>
            <a:off x="866773" y="2546171"/>
            <a:ext cx="104584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80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</a:rPr>
              <a:t>Summary</a:t>
            </a:r>
            <a:endParaRPr lang="zh-CN" altLang="en-US" sz="80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</a:endParaRPr>
          </a:p>
        </p:txBody>
      </p:sp>
      <p:sp>
        <p:nvSpPr>
          <p:cNvPr id="2" name="矩形 8435759">
            <a:extLst>
              <a:ext uri="{FF2B5EF4-FFF2-40B4-BE49-F238E27FC236}">
                <a16:creationId xmlns:a16="http://schemas.microsoft.com/office/drawing/2014/main" id="{B5050D9B-3EDF-47FA-A23A-3281AE723525}"/>
              </a:ext>
            </a:extLst>
          </p:cNvPr>
          <p:cNvSpPr/>
          <p:nvPr/>
        </p:nvSpPr>
        <p:spPr>
          <a:xfrm>
            <a:off x="1578046" y="4216745"/>
            <a:ext cx="887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2800" spc="-15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Fintech Investment Advisor</a:t>
            </a: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: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An Intelligent Investment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18491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078CF7-A0DB-4DDD-9559-10CD753AD4F8}"/>
              </a:ext>
            </a:extLst>
          </p:cNvPr>
          <p:cNvGrpSpPr/>
          <p:nvPr/>
        </p:nvGrpSpPr>
        <p:grpSpPr>
          <a:xfrm>
            <a:off x="1128895" y="3665253"/>
            <a:ext cx="2544504" cy="2920868"/>
            <a:chOff x="1033645" y="3413207"/>
            <a:chExt cx="2544504" cy="2920868"/>
          </a:xfrm>
        </p:grpSpPr>
        <p:grpSp>
          <p:nvGrpSpPr>
            <p:cNvPr id="37" name="Group 30">
              <a:extLst>
                <a:ext uri="{FF2B5EF4-FFF2-40B4-BE49-F238E27FC236}">
                  <a16:creationId xmlns:a16="http://schemas.microsoft.com/office/drawing/2014/main" id="{02656972-44D5-409A-8BD1-893735E60EC1}"/>
                </a:ext>
              </a:extLst>
            </p:cNvPr>
            <p:cNvGrpSpPr/>
            <p:nvPr/>
          </p:nvGrpSpPr>
          <p:grpSpPr>
            <a:xfrm>
              <a:off x="1033645" y="4075063"/>
              <a:ext cx="2544504" cy="858637"/>
              <a:chOff x="775234" y="2780107"/>
              <a:chExt cx="1908378" cy="643978"/>
            </a:xfrm>
          </p:grpSpPr>
          <p:sp>
            <p:nvSpPr>
              <p:cNvPr id="52" name="Flowchart: Data 26">
                <a:extLst>
                  <a:ext uri="{FF2B5EF4-FFF2-40B4-BE49-F238E27FC236}">
                    <a16:creationId xmlns:a16="http://schemas.microsoft.com/office/drawing/2014/main" id="{6B5D01B6-8992-4821-85DE-285A7E69D4EC}"/>
                  </a:ext>
                </a:extLst>
              </p:cNvPr>
              <p:cNvSpPr/>
              <p:nvPr/>
            </p:nvSpPr>
            <p:spPr>
              <a:xfrm rot="16200000" flipH="1" flipV="1">
                <a:off x="2256585" y="2993159"/>
                <a:ext cx="640080" cy="213975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>
                  <a:cs typeface="+mn-ea"/>
                  <a:sym typeface="+mn-lt"/>
                </a:endParaRPr>
              </a:p>
            </p:txBody>
          </p:sp>
          <p:sp>
            <p:nvSpPr>
              <p:cNvPr id="53" name="Rectangle 29">
                <a:extLst>
                  <a:ext uri="{FF2B5EF4-FFF2-40B4-BE49-F238E27FC236}">
                    <a16:creationId xmlns:a16="http://schemas.microsoft.com/office/drawing/2014/main" id="{D447E75F-8B1D-41F6-A812-3CC8C33FF585}"/>
                  </a:ext>
                </a:extLst>
              </p:cNvPr>
              <p:cNvSpPr/>
              <p:nvPr/>
            </p:nvSpPr>
            <p:spPr>
              <a:xfrm>
                <a:off x="775234" y="2910861"/>
                <a:ext cx="1907435" cy="5132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865" b="1" dirty="0">
                    <a:solidFill>
                      <a:schemeClr val="bg1"/>
                    </a:solidFill>
                    <a:cs typeface="+mn-ea"/>
                    <a:sym typeface="+mn-lt"/>
                  </a:rPr>
                  <a:t>A</a:t>
                </a:r>
                <a:r>
                  <a:rPr lang="en-US" altLang="zh-CN" sz="1865" b="1" dirty="0">
                    <a:solidFill>
                      <a:schemeClr val="bg1"/>
                    </a:solidFill>
                    <a:cs typeface="+mn-ea"/>
                    <a:sym typeface="+mn-lt"/>
                  </a:rPr>
                  <a:t>dvance</a:t>
                </a:r>
                <a:r>
                  <a:rPr lang="en-US" sz="1865" b="1" dirty="0">
                    <a:solidFill>
                      <a:schemeClr val="bg1"/>
                    </a:solidFill>
                    <a:cs typeface="+mn-ea"/>
                    <a:sym typeface="+mn-lt"/>
                  </a:rPr>
                  <a:t>d Functions</a:t>
                </a:r>
              </a:p>
            </p:txBody>
          </p:sp>
        </p:grp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191E35EB-6B05-463E-BAC9-CA6C1969390C}"/>
                </a:ext>
              </a:extLst>
            </p:cNvPr>
            <p:cNvSpPr/>
            <p:nvPr/>
          </p:nvSpPr>
          <p:spPr>
            <a:xfrm>
              <a:off x="1664239" y="4386367"/>
              <a:ext cx="184731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65" dirty="0">
                <a:cs typeface="+mn-ea"/>
                <a:sym typeface="+mn-lt"/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F847D1A-4A45-4793-8307-2AAD89C43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1487" y="3413207"/>
              <a:ext cx="806575" cy="694267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>
                <a:cs typeface="+mn-ea"/>
                <a:sym typeface="+mn-lt"/>
              </a:endParaRPr>
            </a:p>
          </p:txBody>
        </p:sp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AE3B461B-B3D2-458B-A6AB-6779305097DD}"/>
                </a:ext>
              </a:extLst>
            </p:cNvPr>
            <p:cNvSpPr txBox="1"/>
            <p:nvPr/>
          </p:nvSpPr>
          <p:spPr>
            <a:xfrm flipH="1">
              <a:off x="1033645" y="5041413"/>
              <a:ext cx="1530547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cs typeface="+mn-ea"/>
                  <a:sym typeface="+mn-lt"/>
                </a:rPr>
                <a:t>Prediction</a:t>
              </a:r>
            </a:p>
            <a:p>
              <a:r>
                <a:rPr lang="en-US" b="1" dirty="0">
                  <a:cs typeface="+mn-ea"/>
                  <a:sym typeface="+mn-lt"/>
                </a:rPr>
                <a:t>Relation</a:t>
              </a:r>
            </a:p>
            <a:p>
              <a:r>
                <a:rPr lang="en-US" b="1" dirty="0">
                  <a:cs typeface="+mn-ea"/>
                  <a:sym typeface="+mn-lt"/>
                </a:rPr>
                <a:t>Interpretation</a:t>
              </a:r>
            </a:p>
            <a:p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EB6C2A3-4AD7-448B-A19A-BEBFE578A546}"/>
              </a:ext>
            </a:extLst>
          </p:cNvPr>
          <p:cNvGrpSpPr/>
          <p:nvPr/>
        </p:nvGrpSpPr>
        <p:grpSpPr>
          <a:xfrm>
            <a:off x="3388099" y="2826675"/>
            <a:ext cx="2827291" cy="3141774"/>
            <a:chOff x="3292849" y="2574629"/>
            <a:chExt cx="2827291" cy="3141774"/>
          </a:xfrm>
        </p:grpSpPr>
        <p:grpSp>
          <p:nvGrpSpPr>
            <p:cNvPr id="55" name="Group 43">
              <a:extLst>
                <a:ext uri="{FF2B5EF4-FFF2-40B4-BE49-F238E27FC236}">
                  <a16:creationId xmlns:a16="http://schemas.microsoft.com/office/drawing/2014/main" id="{9761EEC7-B50A-456B-A44C-460A61621255}"/>
                </a:ext>
              </a:extLst>
            </p:cNvPr>
            <p:cNvGrpSpPr/>
            <p:nvPr/>
          </p:nvGrpSpPr>
          <p:grpSpPr>
            <a:xfrm>
              <a:off x="3292849" y="3390764"/>
              <a:ext cx="2827291" cy="858637"/>
              <a:chOff x="2469637" y="2543073"/>
              <a:chExt cx="2120468" cy="643978"/>
            </a:xfrm>
          </p:grpSpPr>
          <p:sp>
            <p:nvSpPr>
              <p:cNvPr id="58" name="Flowchart: Data 40">
                <a:extLst>
                  <a:ext uri="{FF2B5EF4-FFF2-40B4-BE49-F238E27FC236}">
                    <a16:creationId xmlns:a16="http://schemas.microsoft.com/office/drawing/2014/main" id="{B56E9FE4-0C34-45BA-90FA-180A3DEBD59D}"/>
                  </a:ext>
                </a:extLst>
              </p:cNvPr>
              <p:cNvSpPr/>
              <p:nvPr/>
            </p:nvSpPr>
            <p:spPr>
              <a:xfrm rot="16200000" flipH="1" flipV="1">
                <a:off x="4163077" y="2756126"/>
                <a:ext cx="640080" cy="213975"/>
              </a:xfrm>
              <a:prstGeom prst="flowChartInputOutpu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>
                  <a:cs typeface="+mn-ea"/>
                  <a:sym typeface="+mn-lt"/>
                </a:endParaRPr>
              </a:p>
            </p:txBody>
          </p:sp>
          <p:grpSp>
            <p:nvGrpSpPr>
              <p:cNvPr id="59" name="Group 51">
                <a:extLst>
                  <a:ext uri="{FF2B5EF4-FFF2-40B4-BE49-F238E27FC236}">
                    <a16:creationId xmlns:a16="http://schemas.microsoft.com/office/drawing/2014/main" id="{E70CD88C-B141-4C10-A040-7C05B245301E}"/>
                  </a:ext>
                </a:extLst>
              </p:cNvPr>
              <p:cNvGrpSpPr/>
              <p:nvPr/>
            </p:nvGrpSpPr>
            <p:grpSpPr>
              <a:xfrm>
                <a:off x="2469637" y="2543073"/>
                <a:ext cx="2120468" cy="643978"/>
                <a:chOff x="2460112" y="2094062"/>
                <a:chExt cx="2120468" cy="643978"/>
              </a:xfrm>
            </p:grpSpPr>
            <p:sp>
              <p:nvSpPr>
                <p:cNvPr id="60" name="Flowchart: Data 32">
                  <a:extLst>
                    <a:ext uri="{FF2B5EF4-FFF2-40B4-BE49-F238E27FC236}">
                      <a16:creationId xmlns:a16="http://schemas.microsoft.com/office/drawing/2014/main" id="{0F7FCE37-C4A5-420F-A423-B0BF35FE231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247060" y="2307114"/>
                  <a:ext cx="640080" cy="213975"/>
                </a:xfrm>
                <a:prstGeom prst="flowChartInputOutpu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65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Rectangle 34">
                  <a:extLst>
                    <a:ext uri="{FF2B5EF4-FFF2-40B4-BE49-F238E27FC236}">
                      <a16:creationId xmlns:a16="http://schemas.microsoft.com/office/drawing/2014/main" id="{EFD5B632-DD3E-4ADD-84A0-911B116445BF}"/>
                    </a:ext>
                  </a:extLst>
                </p:cNvPr>
                <p:cNvSpPr/>
                <p:nvPr/>
              </p:nvSpPr>
              <p:spPr>
                <a:xfrm>
                  <a:off x="2673145" y="2224816"/>
                  <a:ext cx="1907435" cy="51322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65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Friendly User Experience</a:t>
                  </a:r>
                </a:p>
              </p:txBody>
            </p:sp>
          </p:grpSp>
        </p:grpSp>
        <p:sp>
          <p:nvSpPr>
            <p:cNvPr id="56" name="Freeform 86">
              <a:extLst>
                <a:ext uri="{FF2B5EF4-FFF2-40B4-BE49-F238E27FC236}">
                  <a16:creationId xmlns:a16="http://schemas.microsoft.com/office/drawing/2014/main" id="{A7824426-13FA-4D6B-A957-E6C2D32A4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4223" y="2574629"/>
              <a:ext cx="460856" cy="77540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>
                <a:cs typeface="+mn-ea"/>
                <a:sym typeface="+mn-lt"/>
              </a:endParaRPr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0AFBA9BE-6258-439C-82CD-282D31F89454}"/>
                </a:ext>
              </a:extLst>
            </p:cNvPr>
            <p:cNvSpPr txBox="1"/>
            <p:nvPr/>
          </p:nvSpPr>
          <p:spPr>
            <a:xfrm flipH="1">
              <a:off x="3718949" y="4423741"/>
              <a:ext cx="2280111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cs typeface="+mn-ea"/>
                  <a:sym typeface="+mn-lt"/>
                </a:rPr>
                <a:t>Concise UI design</a:t>
              </a:r>
            </a:p>
            <a:p>
              <a:r>
                <a:rPr lang="en-US" b="1" dirty="0">
                  <a:cs typeface="+mn-ea"/>
                  <a:sym typeface="+mn-lt"/>
                </a:rPr>
                <a:t>Dynamic interface</a:t>
              </a:r>
            </a:p>
            <a:p>
              <a:r>
                <a:rPr lang="en-US" b="1" dirty="0">
                  <a:cs typeface="+mn-ea"/>
                  <a:sym typeface="+mn-lt"/>
                </a:rPr>
                <a:t>Excellent visualization</a:t>
              </a:r>
            </a:p>
            <a:p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FC6486A-35CD-4D23-80D0-0CE45DAC4E4F}"/>
              </a:ext>
            </a:extLst>
          </p:cNvPr>
          <p:cNvGrpSpPr/>
          <p:nvPr/>
        </p:nvGrpSpPr>
        <p:grpSpPr>
          <a:xfrm>
            <a:off x="5930089" y="2352413"/>
            <a:ext cx="2828548" cy="3563775"/>
            <a:chOff x="5834839" y="2100367"/>
            <a:chExt cx="2828548" cy="3563775"/>
          </a:xfrm>
        </p:grpSpPr>
        <p:grpSp>
          <p:nvGrpSpPr>
            <p:cNvPr id="63" name="Group 45">
              <a:extLst>
                <a:ext uri="{FF2B5EF4-FFF2-40B4-BE49-F238E27FC236}">
                  <a16:creationId xmlns:a16="http://schemas.microsoft.com/office/drawing/2014/main" id="{2434C6CE-CE60-432A-97CF-40F0AC47555B}"/>
                </a:ext>
              </a:extLst>
            </p:cNvPr>
            <p:cNvGrpSpPr/>
            <p:nvPr/>
          </p:nvGrpSpPr>
          <p:grpSpPr>
            <a:xfrm>
              <a:off x="5834839" y="2711549"/>
              <a:ext cx="2828548" cy="861905"/>
              <a:chOff x="4376129" y="2033662"/>
              <a:chExt cx="2121411" cy="646429"/>
            </a:xfrm>
          </p:grpSpPr>
          <p:sp>
            <p:nvSpPr>
              <p:cNvPr id="66" name="Flowchart: Data 42">
                <a:extLst>
                  <a:ext uri="{FF2B5EF4-FFF2-40B4-BE49-F238E27FC236}">
                    <a16:creationId xmlns:a16="http://schemas.microsoft.com/office/drawing/2014/main" id="{F7452B6F-2394-49FC-A002-72FC5FF1268F}"/>
                  </a:ext>
                </a:extLst>
              </p:cNvPr>
              <p:cNvSpPr/>
              <p:nvPr/>
            </p:nvSpPr>
            <p:spPr>
              <a:xfrm rot="16200000" flipH="1" flipV="1">
                <a:off x="6070512" y="2253063"/>
                <a:ext cx="640080" cy="213975"/>
              </a:xfrm>
              <a:prstGeom prst="flowChartInputOutpu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cs typeface="+mn-ea"/>
                  <a:sym typeface="+mn-lt"/>
                </a:endParaRPr>
              </a:p>
            </p:txBody>
          </p:sp>
          <p:grpSp>
            <p:nvGrpSpPr>
              <p:cNvPr id="67" name="Group 52">
                <a:extLst>
                  <a:ext uri="{FF2B5EF4-FFF2-40B4-BE49-F238E27FC236}">
                    <a16:creationId xmlns:a16="http://schemas.microsoft.com/office/drawing/2014/main" id="{F056FF20-F267-42EB-8C60-9B834B73EBBA}"/>
                  </a:ext>
                </a:extLst>
              </p:cNvPr>
              <p:cNvGrpSpPr/>
              <p:nvPr/>
            </p:nvGrpSpPr>
            <p:grpSpPr>
              <a:xfrm>
                <a:off x="4376129" y="2033662"/>
                <a:ext cx="2121411" cy="640165"/>
                <a:chOff x="4366604" y="1584651"/>
                <a:chExt cx="2121411" cy="640165"/>
              </a:xfrm>
            </p:grpSpPr>
            <p:sp>
              <p:nvSpPr>
                <p:cNvPr id="68" name="Rectangle 44">
                  <a:extLst>
                    <a:ext uri="{FF2B5EF4-FFF2-40B4-BE49-F238E27FC236}">
                      <a16:creationId xmlns:a16="http://schemas.microsoft.com/office/drawing/2014/main" id="{77A26C19-BE1D-474B-A492-3A8AD6B08490}"/>
                    </a:ext>
                  </a:extLst>
                </p:cNvPr>
                <p:cNvSpPr/>
                <p:nvPr/>
              </p:nvSpPr>
              <p:spPr>
                <a:xfrm>
                  <a:off x="4580580" y="1711592"/>
                  <a:ext cx="1907435" cy="513224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65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Excellent System Architecture</a:t>
                  </a:r>
                </a:p>
              </p:txBody>
            </p:sp>
            <p:sp>
              <p:nvSpPr>
                <p:cNvPr id="69" name="Flowchart: Data 41">
                  <a:extLst>
                    <a:ext uri="{FF2B5EF4-FFF2-40B4-BE49-F238E27FC236}">
                      <a16:creationId xmlns:a16="http://schemas.microsoft.com/office/drawing/2014/main" id="{51C846A7-F44D-480F-B643-EE1EAD08A6F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153552" y="1797703"/>
                  <a:ext cx="640080" cy="213975"/>
                </a:xfrm>
                <a:prstGeom prst="flowChartInputOutpu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65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4F9C09B8-016D-4F49-A2F3-ECF7F034F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779" y="2100367"/>
              <a:ext cx="614475" cy="544747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 dirty="0">
                <a:cs typeface="+mn-ea"/>
                <a:sym typeface="+mn-lt"/>
              </a:endParaRPr>
            </a:p>
          </p:txBody>
        </p: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CF0F9E36-06B2-4946-8921-C5FBA7477508}"/>
                </a:ext>
              </a:extLst>
            </p:cNvPr>
            <p:cNvSpPr txBox="1"/>
            <p:nvPr/>
          </p:nvSpPr>
          <p:spPr>
            <a:xfrm flipH="1">
              <a:off x="6235505" y="3817483"/>
              <a:ext cx="1934889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cs typeface="+mn-ea"/>
                  <a:sym typeface="+mn-lt"/>
                </a:rPr>
                <a:t>Quick Respond</a:t>
              </a:r>
            </a:p>
            <a:p>
              <a:r>
                <a:rPr lang="en-US" b="1" dirty="0">
                  <a:cs typeface="+mn-ea"/>
                  <a:sym typeface="+mn-lt"/>
                </a:rPr>
                <a:t>High Concurrency</a:t>
              </a:r>
            </a:p>
            <a:p>
              <a:r>
                <a:rPr lang="en-US" b="1" dirty="0">
                  <a:cs typeface="+mn-ea"/>
                  <a:sym typeface="+mn-lt"/>
                </a:rPr>
                <a:t>High Capacity</a:t>
              </a:r>
            </a:p>
            <a:p>
              <a:r>
                <a:rPr lang="en-US" b="1" dirty="0">
                  <a:cs typeface="+mn-ea"/>
                  <a:sym typeface="+mn-lt"/>
                </a:rPr>
                <a:t>High Performance</a:t>
              </a:r>
            </a:p>
            <a:p>
              <a:endParaRPr lang="en-US" b="1" dirty="0">
                <a:cs typeface="+mn-ea"/>
                <a:sym typeface="+mn-lt"/>
              </a:endParaRPr>
            </a:p>
            <a:p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D3D46B7-3994-4EDF-9212-8C3779F6E0BE}"/>
              </a:ext>
            </a:extLst>
          </p:cNvPr>
          <p:cNvGrpSpPr/>
          <p:nvPr/>
        </p:nvGrpSpPr>
        <p:grpSpPr>
          <a:xfrm>
            <a:off x="8466831" y="1713909"/>
            <a:ext cx="2828548" cy="2599734"/>
            <a:chOff x="8371581" y="1461863"/>
            <a:chExt cx="2828548" cy="2599734"/>
          </a:xfrm>
        </p:grpSpPr>
        <p:grpSp>
          <p:nvGrpSpPr>
            <p:cNvPr id="71" name="Group 28">
              <a:extLst>
                <a:ext uri="{FF2B5EF4-FFF2-40B4-BE49-F238E27FC236}">
                  <a16:creationId xmlns:a16="http://schemas.microsoft.com/office/drawing/2014/main" id="{361F6BA2-B7E5-486E-83FF-C41BBABB25EE}"/>
                </a:ext>
              </a:extLst>
            </p:cNvPr>
            <p:cNvGrpSpPr/>
            <p:nvPr/>
          </p:nvGrpSpPr>
          <p:grpSpPr>
            <a:xfrm>
              <a:off x="8371581" y="2030635"/>
              <a:ext cx="2828548" cy="858636"/>
              <a:chOff x="6278686" y="1246786"/>
              <a:chExt cx="2121411" cy="643977"/>
            </a:xfrm>
          </p:grpSpPr>
          <p:sp>
            <p:nvSpPr>
              <p:cNvPr id="74" name="Flowchart: Data 37">
                <a:extLst>
                  <a:ext uri="{FF2B5EF4-FFF2-40B4-BE49-F238E27FC236}">
                    <a16:creationId xmlns:a16="http://schemas.microsoft.com/office/drawing/2014/main" id="{A8437B09-AAEB-4818-8F73-94049AB4BD4B}"/>
                  </a:ext>
                </a:extLst>
              </p:cNvPr>
              <p:cNvSpPr/>
              <p:nvPr/>
            </p:nvSpPr>
            <p:spPr>
              <a:xfrm rot="16200000" flipH="1" flipV="1">
                <a:off x="6065634" y="1459838"/>
                <a:ext cx="640080" cy="213975"/>
              </a:xfrm>
              <a:prstGeom prst="flowChartInputOutpu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>
                  <a:cs typeface="+mn-ea"/>
                  <a:sym typeface="+mn-lt"/>
                </a:endParaRPr>
              </a:p>
            </p:txBody>
          </p:sp>
          <p:sp>
            <p:nvSpPr>
              <p:cNvPr id="75" name="Pentagon 39">
                <a:extLst>
                  <a:ext uri="{FF2B5EF4-FFF2-40B4-BE49-F238E27FC236}">
                    <a16:creationId xmlns:a16="http://schemas.microsoft.com/office/drawing/2014/main" id="{D47AFF31-9108-4BBB-82BE-D78D84D660CF}"/>
                  </a:ext>
                </a:extLst>
              </p:cNvPr>
              <p:cNvSpPr/>
              <p:nvPr/>
            </p:nvSpPr>
            <p:spPr>
              <a:xfrm>
                <a:off x="6492662" y="1377539"/>
                <a:ext cx="1907435" cy="513224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65" b="1" dirty="0">
                    <a:solidFill>
                      <a:schemeClr val="bg1"/>
                    </a:solidFill>
                    <a:cs typeface="+mn-ea"/>
                    <a:sym typeface="+mn-lt"/>
                  </a:rPr>
                  <a:t>Solid Algorithm Support </a:t>
                </a:r>
              </a:p>
            </p:txBody>
          </p:sp>
        </p:grpSp>
        <p:sp>
          <p:nvSpPr>
            <p:cNvPr id="72" name="Freeform 152">
              <a:extLst>
                <a:ext uri="{FF2B5EF4-FFF2-40B4-BE49-F238E27FC236}">
                  <a16:creationId xmlns:a16="http://schemas.microsoft.com/office/drawing/2014/main" id="{776C8B24-045F-4D75-A7AB-0B2D7B696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9916" y="1461863"/>
              <a:ext cx="690919" cy="638503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>
                <a:cs typeface="+mn-ea"/>
                <a:sym typeface="+mn-lt"/>
              </a:endParaRPr>
            </a:p>
          </p:txBody>
        </p:sp>
        <p:sp>
          <p:nvSpPr>
            <p:cNvPr id="73" name="TextBox 18">
              <a:extLst>
                <a:ext uri="{FF2B5EF4-FFF2-40B4-BE49-F238E27FC236}">
                  <a16:creationId xmlns:a16="http://schemas.microsoft.com/office/drawing/2014/main" id="{30E6AD6E-9E5D-44BD-A482-B5713C30F0B4}"/>
                </a:ext>
              </a:extLst>
            </p:cNvPr>
            <p:cNvSpPr txBox="1"/>
            <p:nvPr/>
          </p:nvSpPr>
          <p:spPr>
            <a:xfrm flipH="1">
              <a:off x="8789966" y="3138267"/>
              <a:ext cx="5934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cs typeface="+mn-ea"/>
                  <a:sym typeface="+mn-lt"/>
                </a:rPr>
                <a:t>NLP</a:t>
              </a:r>
            </a:p>
            <a:p>
              <a:r>
                <a:rPr lang="en-US" b="1" dirty="0">
                  <a:cs typeface="+mn-ea"/>
                  <a:sym typeface="+mn-lt"/>
                </a:rPr>
                <a:t>ML</a:t>
              </a:r>
            </a:p>
            <a:p>
              <a:r>
                <a:rPr lang="en-US" b="1" dirty="0">
                  <a:cs typeface="+mn-ea"/>
                  <a:sym typeface="+mn-lt"/>
                </a:rPr>
                <a:t>AHP</a:t>
              </a:r>
            </a:p>
          </p:txBody>
        </p:sp>
      </p:grpSp>
      <p:sp>
        <p:nvSpPr>
          <p:cNvPr id="76" name="TextBox 18">
            <a:extLst>
              <a:ext uri="{FF2B5EF4-FFF2-40B4-BE49-F238E27FC236}">
                <a16:creationId xmlns:a16="http://schemas.microsoft.com/office/drawing/2014/main" id="{C70853DB-FFF7-4A56-9BA0-444B8E30E980}"/>
              </a:ext>
            </a:extLst>
          </p:cNvPr>
          <p:cNvSpPr txBox="1"/>
          <p:nvPr/>
        </p:nvSpPr>
        <p:spPr>
          <a:xfrm flipH="1">
            <a:off x="668712" y="941812"/>
            <a:ext cx="6417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cs typeface="+mn-ea"/>
                <a:sym typeface="+mn-lt"/>
              </a:rPr>
              <a:t>Features Summary</a:t>
            </a:r>
            <a:endParaRPr lang="en-US" sz="6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15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8B5F6EC3-EFB6-4C08-9342-30DFE56F343F}"/>
              </a:ext>
            </a:extLst>
          </p:cNvPr>
          <p:cNvSpPr txBox="1"/>
          <p:nvPr/>
        </p:nvSpPr>
        <p:spPr>
          <a:xfrm>
            <a:off x="4320146" y="3075057"/>
            <a:ext cx="355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spc="-150" dirty="0">
                <a:solidFill>
                  <a:schemeClr val="accent1"/>
                </a:solidFill>
                <a:cs typeface="+mn-ea"/>
                <a:sym typeface="+mn-lt"/>
              </a:rPr>
              <a:t>What’s next?</a:t>
            </a:r>
            <a:endParaRPr lang="id-ID" sz="4000" b="1" i="1" spc="-1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3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54" name="轻松律动">
            <a:hlinkClick r:id="" action="ppaction://media"/>
            <a:extLst>
              <a:ext uri="{FF2B5EF4-FFF2-40B4-BE49-F238E27FC236}">
                <a16:creationId xmlns:a16="http://schemas.microsoft.com/office/drawing/2014/main" id="{6518E2F7-BD14-4F0E-97CC-1E0B974E5E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621.075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-2952135"/>
            <a:ext cx="609600" cy="6096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AD3A82D-1B83-40EA-839F-2E798966CCEA}"/>
              </a:ext>
            </a:extLst>
          </p:cNvPr>
          <p:cNvSpPr/>
          <p:nvPr/>
        </p:nvSpPr>
        <p:spPr>
          <a:xfrm>
            <a:off x="701343" y="-2919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轻松律动</a:t>
            </a:r>
          </a:p>
        </p:txBody>
      </p:sp>
      <p:sp>
        <p:nvSpPr>
          <p:cNvPr id="127" name="矩形 8435759">
            <a:extLst>
              <a:ext uri="{FF2B5EF4-FFF2-40B4-BE49-F238E27FC236}">
                <a16:creationId xmlns:a16="http://schemas.microsoft.com/office/drawing/2014/main" id="{2E3ABE0E-EEC8-4BBC-94E3-320E3073152E}"/>
              </a:ext>
            </a:extLst>
          </p:cNvPr>
          <p:cNvSpPr/>
          <p:nvPr/>
        </p:nvSpPr>
        <p:spPr>
          <a:xfrm>
            <a:off x="866773" y="2546171"/>
            <a:ext cx="104584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80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</a:rPr>
              <a:t>The End</a:t>
            </a:r>
            <a:endParaRPr lang="zh-CN" altLang="en-US" sz="80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</a:endParaRPr>
          </a:p>
        </p:txBody>
      </p:sp>
      <p:sp>
        <p:nvSpPr>
          <p:cNvPr id="2" name="矩形 8435759">
            <a:extLst>
              <a:ext uri="{FF2B5EF4-FFF2-40B4-BE49-F238E27FC236}">
                <a16:creationId xmlns:a16="http://schemas.microsoft.com/office/drawing/2014/main" id="{B5050D9B-3EDF-47FA-A23A-3281AE723525}"/>
              </a:ext>
            </a:extLst>
          </p:cNvPr>
          <p:cNvSpPr/>
          <p:nvPr/>
        </p:nvSpPr>
        <p:spPr>
          <a:xfrm>
            <a:off x="1578046" y="4216745"/>
            <a:ext cx="887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2800" spc="-15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Fintech Investment </a:t>
            </a:r>
            <a:r>
              <a:rPr lang="en-US" altLang="zh-CN" sz="2800" spc="-15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A</a:t>
            </a:r>
            <a:r>
              <a:rPr lang="en-US" altLang="zh-CN" sz="2800" spc="-15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dvisor</a:t>
            </a: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: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An Intelligent Investment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22529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06102" y="2414952"/>
            <a:ext cx="2365615" cy="3000099"/>
            <a:chOff x="7524427" y="2374017"/>
            <a:chExt cx="2319798" cy="2941992"/>
          </a:xfrm>
        </p:grpSpPr>
        <p:sp>
          <p:nvSpPr>
            <p:cNvPr id="5" name="椭圆 24"/>
            <p:cNvSpPr/>
            <p:nvPr/>
          </p:nvSpPr>
          <p:spPr>
            <a:xfrm>
              <a:off x="7524427" y="2996211"/>
              <a:ext cx="2319798" cy="231979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椭圆 25"/>
            <p:cNvSpPr/>
            <p:nvPr/>
          </p:nvSpPr>
          <p:spPr>
            <a:xfrm>
              <a:off x="7607276" y="3051373"/>
              <a:ext cx="2045203" cy="204520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椭圆 34"/>
            <p:cNvSpPr/>
            <p:nvPr/>
          </p:nvSpPr>
          <p:spPr>
            <a:xfrm>
              <a:off x="8174659" y="2374017"/>
              <a:ext cx="900365" cy="90036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20799969">
            <a:off x="4760407" y="3343976"/>
            <a:ext cx="2547193" cy="2758485"/>
            <a:chOff x="4855328" y="3024892"/>
            <a:chExt cx="2847055" cy="3083225"/>
          </a:xfrm>
        </p:grpSpPr>
        <p:sp>
          <p:nvSpPr>
            <p:cNvPr id="9" name="椭圆 5"/>
            <p:cNvSpPr/>
            <p:nvPr/>
          </p:nvSpPr>
          <p:spPr>
            <a:xfrm rot="19406748">
              <a:off x="4855328" y="3361301"/>
              <a:ext cx="2847055" cy="2746816"/>
            </a:xfrm>
            <a:custGeom>
              <a:avLst/>
              <a:gdLst/>
              <a:ahLst/>
              <a:cxnLst/>
              <a:rect l="l" t="t" r="r" b="b"/>
              <a:pathLst>
                <a:path w="2474483" h="2387362">
                  <a:moveTo>
                    <a:pt x="1023374" y="0"/>
                  </a:moveTo>
                  <a:cubicBezTo>
                    <a:pt x="1588568" y="0"/>
                    <a:pt x="2046748" y="458180"/>
                    <a:pt x="2046748" y="1023374"/>
                  </a:cubicBezTo>
                  <a:cubicBezTo>
                    <a:pt x="2046748" y="1223242"/>
                    <a:pt x="1989452" y="1409727"/>
                    <a:pt x="1889481" y="1566731"/>
                  </a:cubicBezTo>
                  <a:lnTo>
                    <a:pt x="2190488" y="1759978"/>
                  </a:lnTo>
                  <a:lnTo>
                    <a:pt x="2324749" y="1550850"/>
                  </a:lnTo>
                  <a:lnTo>
                    <a:pt x="2474483" y="2237628"/>
                  </a:lnTo>
                  <a:lnTo>
                    <a:pt x="1787705" y="2387362"/>
                  </a:lnTo>
                  <a:lnTo>
                    <a:pt x="1921966" y="2178234"/>
                  </a:lnTo>
                  <a:lnTo>
                    <a:pt x="1518160" y="1918989"/>
                  </a:lnTo>
                  <a:cubicBezTo>
                    <a:pt x="1371651" y="2000515"/>
                    <a:pt x="1202912" y="2046748"/>
                    <a:pt x="1023374" y="2046748"/>
                  </a:cubicBezTo>
                  <a:cubicBezTo>
                    <a:pt x="458180" y="2046748"/>
                    <a:pt x="0" y="1588568"/>
                    <a:pt x="0" y="1023374"/>
                  </a:cubicBezTo>
                  <a:cubicBezTo>
                    <a:pt x="0" y="458180"/>
                    <a:pt x="458180" y="0"/>
                    <a:pt x="102337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27"/>
            <p:cNvSpPr/>
            <p:nvPr/>
          </p:nvSpPr>
          <p:spPr>
            <a:xfrm rot="19406748">
              <a:off x="4866002" y="3670032"/>
              <a:ext cx="2154098" cy="215409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32"/>
            <p:cNvSpPr/>
            <p:nvPr/>
          </p:nvSpPr>
          <p:spPr>
            <a:xfrm>
              <a:off x="5462102" y="3024892"/>
              <a:ext cx="900365" cy="90036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2303" y="2151169"/>
            <a:ext cx="2365615" cy="2671726"/>
            <a:chOff x="2195835" y="1516327"/>
            <a:chExt cx="2847055" cy="3215466"/>
          </a:xfrm>
        </p:grpSpPr>
        <p:sp>
          <p:nvSpPr>
            <p:cNvPr id="13" name="椭圆 5"/>
            <p:cNvSpPr/>
            <p:nvPr/>
          </p:nvSpPr>
          <p:spPr>
            <a:xfrm>
              <a:off x="2195835" y="1984977"/>
              <a:ext cx="2847055" cy="2746816"/>
            </a:xfrm>
            <a:custGeom>
              <a:avLst/>
              <a:gdLst/>
              <a:ahLst/>
              <a:cxnLst/>
              <a:rect l="l" t="t" r="r" b="b"/>
              <a:pathLst>
                <a:path w="2474483" h="2387362">
                  <a:moveTo>
                    <a:pt x="1023374" y="0"/>
                  </a:moveTo>
                  <a:cubicBezTo>
                    <a:pt x="1588568" y="0"/>
                    <a:pt x="2046748" y="458180"/>
                    <a:pt x="2046748" y="1023374"/>
                  </a:cubicBezTo>
                  <a:cubicBezTo>
                    <a:pt x="2046748" y="1223242"/>
                    <a:pt x="1989452" y="1409727"/>
                    <a:pt x="1889481" y="1566731"/>
                  </a:cubicBezTo>
                  <a:lnTo>
                    <a:pt x="2190488" y="1759978"/>
                  </a:lnTo>
                  <a:lnTo>
                    <a:pt x="2324749" y="1550850"/>
                  </a:lnTo>
                  <a:lnTo>
                    <a:pt x="2474483" y="2237628"/>
                  </a:lnTo>
                  <a:lnTo>
                    <a:pt x="1787705" y="2387362"/>
                  </a:lnTo>
                  <a:lnTo>
                    <a:pt x="1921966" y="2178234"/>
                  </a:lnTo>
                  <a:lnTo>
                    <a:pt x="1518160" y="1918989"/>
                  </a:lnTo>
                  <a:cubicBezTo>
                    <a:pt x="1371651" y="2000515"/>
                    <a:pt x="1202912" y="2046748"/>
                    <a:pt x="1023374" y="2046748"/>
                  </a:cubicBezTo>
                  <a:cubicBezTo>
                    <a:pt x="458180" y="2046748"/>
                    <a:pt x="0" y="1588568"/>
                    <a:pt x="0" y="1023374"/>
                  </a:cubicBezTo>
                  <a:cubicBezTo>
                    <a:pt x="0" y="458180"/>
                    <a:pt x="458180" y="0"/>
                    <a:pt x="1023374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椭圆 29"/>
            <p:cNvSpPr/>
            <p:nvPr/>
          </p:nvSpPr>
          <p:spPr>
            <a:xfrm>
              <a:off x="2290359" y="2033780"/>
              <a:ext cx="2154098" cy="215409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椭圆 30"/>
            <p:cNvSpPr/>
            <p:nvPr/>
          </p:nvSpPr>
          <p:spPr>
            <a:xfrm>
              <a:off x="3225154" y="1516327"/>
              <a:ext cx="900365" cy="90036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03921" y="2065175"/>
            <a:ext cx="833868" cy="7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984" y="3411565"/>
            <a:ext cx="833868" cy="7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127722" y="3049435"/>
            <a:ext cx="4381996" cy="1337409"/>
            <a:chOff x="393311" y="2220500"/>
            <a:chExt cx="4381996" cy="1337409"/>
          </a:xfrm>
        </p:grpSpPr>
        <p:sp>
          <p:nvSpPr>
            <p:cNvPr id="37" name="TextBox 18"/>
            <p:cNvSpPr txBox="1"/>
            <p:nvPr/>
          </p:nvSpPr>
          <p:spPr>
            <a:xfrm flipH="1">
              <a:off x="393311" y="2220500"/>
              <a:ext cx="17568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chemeClr val="tx2"/>
                  </a:solidFill>
                  <a:cs typeface="+mn-ea"/>
                  <a:sym typeface="+mn-lt"/>
                </a:rPr>
                <a:t>A</a:t>
              </a:r>
              <a:r>
                <a:rPr lang="en-US" altLang="zh-CN" sz="2800" b="1" dirty="0">
                  <a:solidFill>
                    <a:schemeClr val="tx2"/>
                  </a:solidFill>
                  <a:cs typeface="+mn-ea"/>
                  <a:sym typeface="+mn-lt"/>
                </a:rPr>
                <a:t>lgorithm</a:t>
              </a:r>
              <a:r>
                <a:rPr lang="en-US" altLang="zh-TW" sz="2800" b="1" dirty="0">
                  <a:solidFill>
                    <a:schemeClr val="tx2"/>
                  </a:solidFill>
                  <a:cs typeface="+mn-ea"/>
                  <a:sym typeface="+mn-lt"/>
                </a:rPr>
                <a:t> </a:t>
              </a:r>
            </a:p>
            <a:p>
              <a:pPr algn="ctr"/>
              <a:r>
                <a:rPr lang="en-US" altLang="zh-TW" sz="2800" b="1" dirty="0">
                  <a:solidFill>
                    <a:schemeClr val="tx2"/>
                  </a:solidFill>
                  <a:cs typeface="+mn-ea"/>
                  <a:sym typeface="+mn-lt"/>
                </a:rPr>
                <a:t>Analysis</a:t>
              </a:r>
              <a:endParaRPr lang="en-US" sz="28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68937" y="2940176"/>
              <a:ext cx="4306370" cy="617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96609" y="4430384"/>
            <a:ext cx="3511915" cy="1508105"/>
            <a:chOff x="468937" y="2419540"/>
            <a:chExt cx="3511915" cy="1508105"/>
          </a:xfrm>
        </p:grpSpPr>
        <p:sp>
          <p:nvSpPr>
            <p:cNvPr id="40" name="TextBox 18"/>
            <p:cNvSpPr txBox="1"/>
            <p:nvPr/>
          </p:nvSpPr>
          <p:spPr>
            <a:xfrm flipH="1">
              <a:off x="468937" y="2419540"/>
              <a:ext cx="182216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chemeClr val="tx2"/>
                  </a:solidFill>
                  <a:cs typeface="+mn-ea"/>
                  <a:sym typeface="+mn-lt"/>
                </a:rPr>
                <a:t>Personal </a:t>
              </a:r>
            </a:p>
            <a:p>
              <a:pPr algn="ctr"/>
              <a:r>
                <a:rPr lang="en-US" altLang="zh-TW" sz="2800" b="1" dirty="0">
                  <a:solidFill>
                    <a:schemeClr val="tx2"/>
                  </a:solidFill>
                  <a:cs typeface="+mn-ea"/>
                  <a:sym typeface="+mn-lt"/>
                </a:rPr>
                <a:t>Judgement</a:t>
              </a:r>
            </a:p>
            <a:p>
              <a:pPr algn="ctr"/>
              <a:endParaRPr lang="en-US" sz="3600" b="1" dirty="0"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70266" y="2823664"/>
              <a:ext cx="3510586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8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Rectangle 10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>
            <a:extLst>
              <a:ext uri="{FF2B5EF4-FFF2-40B4-BE49-F238E27FC236}">
                <a16:creationId xmlns:a16="http://schemas.microsoft.com/office/drawing/2014/main" id="{4C85DB7F-103C-4BA8-98FC-F5F93A680E87}"/>
              </a:ext>
            </a:extLst>
          </p:cNvPr>
          <p:cNvSpPr/>
          <p:nvPr/>
        </p:nvSpPr>
        <p:spPr>
          <a:xfrm>
            <a:off x="7741685" y="3739894"/>
            <a:ext cx="2583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2"/>
                </a:solidFill>
                <a:cs typeface="+mn-ea"/>
                <a:sym typeface="+mn-lt"/>
              </a:rPr>
              <a:t>Comprehensive</a:t>
            </a:r>
            <a:r>
              <a:rPr lang="en-US" altLang="zh-TW" sz="28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en-US" altLang="zh-TW" sz="2400" b="1" dirty="0">
                <a:solidFill>
                  <a:schemeClr val="tx2"/>
                </a:solidFill>
                <a:cs typeface="+mn-ea"/>
                <a:sym typeface="+mn-lt"/>
              </a:rPr>
              <a:t>Decision</a:t>
            </a:r>
            <a:endParaRPr lang="en-US" altLang="zh-TW" sz="28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A6AB45E-987F-469C-A64E-EA0A3C29773A}"/>
              </a:ext>
            </a:extLst>
          </p:cNvPr>
          <p:cNvSpPr txBox="1"/>
          <p:nvPr/>
        </p:nvSpPr>
        <p:spPr>
          <a:xfrm flipH="1">
            <a:off x="564807" y="1019628"/>
            <a:ext cx="702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rgbClr val="0E1829"/>
                </a:solidFill>
              </a:rPr>
              <a:t>D</a:t>
            </a:r>
            <a:r>
              <a:rPr lang="en-US" altLang="zh-TW" sz="4400" b="1" i="0" u="none" strike="noStrike" dirty="0">
                <a:solidFill>
                  <a:srgbClr val="0E1829"/>
                </a:solidFill>
                <a:effectLst/>
              </a:rPr>
              <a:t>ecision-making</a:t>
            </a:r>
            <a:r>
              <a:rPr lang="en-US" altLang="zh-TW" sz="4400" b="0" i="0" dirty="0">
                <a:solidFill>
                  <a:srgbClr val="0E1829"/>
                </a:solidFill>
                <a:effectLst/>
              </a:rPr>
              <a:t> </a:t>
            </a:r>
            <a:r>
              <a:rPr lang="en-US" altLang="zh-TW" sz="4400" b="1" dirty="0">
                <a:solidFill>
                  <a:srgbClr val="0E1829"/>
                </a:solidFill>
              </a:rPr>
              <a:t>M</a:t>
            </a:r>
            <a:r>
              <a:rPr lang="en-US" altLang="zh-TW" sz="4400" b="1" i="0" u="none" strike="noStrike" dirty="0">
                <a:solidFill>
                  <a:srgbClr val="0E1829"/>
                </a:solidFill>
                <a:effectLst/>
              </a:rPr>
              <a:t>echanism</a:t>
            </a:r>
            <a:endParaRPr lang="en-US" sz="4400" b="1" dirty="0">
              <a:solidFill>
                <a:srgbClr val="0E1829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83083" y="2414952"/>
            <a:ext cx="878615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19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/>
          <p:cNvSpPr/>
          <p:nvPr/>
        </p:nvSpPr>
        <p:spPr>
          <a:xfrm>
            <a:off x="1390921" y="2008228"/>
            <a:ext cx="4306529" cy="3599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" name="Rectangle 3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/>
          <p:cNvSpPr/>
          <p:nvPr/>
        </p:nvSpPr>
        <p:spPr>
          <a:xfrm>
            <a:off x="6771294" y="2980661"/>
            <a:ext cx="47138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Assist stock analysts in making comprehensive investment decisions</a:t>
            </a:r>
          </a:p>
          <a:p>
            <a:endParaRPr lang="en-US" sz="36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cs typeface="+mn-ea"/>
              <a:sym typeface="+mn-lt"/>
            </a:endParaRP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/>
          <p:cNvSpPr/>
          <p:nvPr/>
        </p:nvSpPr>
        <p:spPr>
          <a:xfrm>
            <a:off x="1948717" y="2599699"/>
            <a:ext cx="3403590" cy="241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Give Interpretable advice from the data’s point of view</a:t>
            </a:r>
          </a:p>
        </p:txBody>
      </p:sp>
      <p:sp>
        <p:nvSpPr>
          <p:cNvPr id="13" name="Right Triangle 12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/>
          <p:cNvSpPr/>
          <p:nvPr/>
        </p:nvSpPr>
        <p:spPr>
          <a:xfrm rot="5400000">
            <a:off x="197985" y="3493482"/>
            <a:ext cx="314562" cy="3145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" hidden="1">
            <a:extLst>
              <a:ext uri="{FF2B5EF4-FFF2-40B4-BE49-F238E27FC236}">
                <a16:creationId xmlns:a16="http://schemas.microsoft.com/office/drawing/2014/main" id="{FCA9ED5C-460B-4D6D-8180-996E87BFC367}"/>
              </a:ext>
            </a:extLst>
          </p:cNvPr>
          <p:cNvSpPr txBox="1"/>
          <p:nvPr/>
        </p:nvSpPr>
        <p:spPr>
          <a:xfrm>
            <a:off x="-355600" y="1803400"/>
            <a:ext cx="33278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1D5D89-C20D-4F64-AC6D-62131D70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24" y="2730070"/>
            <a:ext cx="4306529" cy="1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88435" y="1984528"/>
            <a:ext cx="3775212" cy="3713790"/>
            <a:chOff x="679098" y="1617487"/>
            <a:chExt cx="3327327" cy="3322708"/>
          </a:xfrm>
          <a:solidFill>
            <a:schemeClr val="accent2"/>
          </a:solidFill>
        </p:grpSpPr>
        <p:sp>
          <p:nvSpPr>
            <p:cNvPr id="5" name="Freeform 6"/>
            <p:cNvSpPr/>
            <p:nvPr/>
          </p:nvSpPr>
          <p:spPr bwMode="auto">
            <a:xfrm>
              <a:off x="679098" y="1794594"/>
              <a:ext cx="1747213" cy="1876580"/>
            </a:xfrm>
            <a:custGeom>
              <a:avLst/>
              <a:gdLst>
                <a:gd name="T0" fmla="*/ 1485 w 2269"/>
                <a:gd name="T1" fmla="*/ 4 h 2437"/>
                <a:gd name="T2" fmla="*/ 1632 w 2269"/>
                <a:gd name="T3" fmla="*/ 33 h 2437"/>
                <a:gd name="T4" fmla="*/ 1770 w 2269"/>
                <a:gd name="T5" fmla="*/ 81 h 2437"/>
                <a:gd name="T6" fmla="*/ 1897 w 2269"/>
                <a:gd name="T7" fmla="*/ 144 h 2437"/>
                <a:gd name="T8" fmla="*/ 2008 w 2269"/>
                <a:gd name="T9" fmla="*/ 219 h 2437"/>
                <a:gd name="T10" fmla="*/ 2104 w 2269"/>
                <a:gd name="T11" fmla="*/ 299 h 2437"/>
                <a:gd name="T12" fmla="*/ 2181 w 2269"/>
                <a:gd name="T13" fmla="*/ 379 h 2437"/>
                <a:gd name="T14" fmla="*/ 2236 w 2269"/>
                <a:gd name="T15" fmla="*/ 454 h 2437"/>
                <a:gd name="T16" fmla="*/ 2269 w 2269"/>
                <a:gd name="T17" fmla="*/ 519 h 2437"/>
                <a:gd name="T18" fmla="*/ 2212 w 2269"/>
                <a:gd name="T19" fmla="*/ 468 h 2437"/>
                <a:gd name="T20" fmla="*/ 2159 w 2269"/>
                <a:gd name="T21" fmla="*/ 447 h 2437"/>
                <a:gd name="T22" fmla="*/ 2112 w 2269"/>
                <a:gd name="T23" fmla="*/ 454 h 2437"/>
                <a:gd name="T24" fmla="*/ 2067 w 2269"/>
                <a:gd name="T25" fmla="*/ 483 h 2437"/>
                <a:gd name="T26" fmla="*/ 2025 w 2269"/>
                <a:gd name="T27" fmla="*/ 531 h 2437"/>
                <a:gd name="T28" fmla="*/ 1986 w 2269"/>
                <a:gd name="T29" fmla="*/ 595 h 2437"/>
                <a:gd name="T30" fmla="*/ 1948 w 2269"/>
                <a:gd name="T31" fmla="*/ 670 h 2437"/>
                <a:gd name="T32" fmla="*/ 1911 w 2269"/>
                <a:gd name="T33" fmla="*/ 752 h 2437"/>
                <a:gd name="T34" fmla="*/ 1873 w 2269"/>
                <a:gd name="T35" fmla="*/ 838 h 2437"/>
                <a:gd name="T36" fmla="*/ 1834 w 2269"/>
                <a:gd name="T37" fmla="*/ 923 h 2437"/>
                <a:gd name="T38" fmla="*/ 1793 w 2269"/>
                <a:gd name="T39" fmla="*/ 1005 h 2437"/>
                <a:gd name="T40" fmla="*/ 1750 w 2269"/>
                <a:gd name="T41" fmla="*/ 1078 h 2437"/>
                <a:gd name="T42" fmla="*/ 1704 w 2269"/>
                <a:gd name="T43" fmla="*/ 1139 h 2437"/>
                <a:gd name="T44" fmla="*/ 1653 w 2269"/>
                <a:gd name="T45" fmla="*/ 1184 h 2437"/>
                <a:gd name="T46" fmla="*/ 1559 w 2269"/>
                <a:gd name="T47" fmla="*/ 1237 h 2437"/>
                <a:gd name="T48" fmla="*/ 1450 w 2269"/>
                <a:gd name="T49" fmla="*/ 1280 h 2437"/>
                <a:gd name="T50" fmla="*/ 1337 w 2269"/>
                <a:gd name="T51" fmla="*/ 1314 h 2437"/>
                <a:gd name="T52" fmla="*/ 1226 w 2269"/>
                <a:gd name="T53" fmla="*/ 1339 h 2437"/>
                <a:gd name="T54" fmla="*/ 1123 w 2269"/>
                <a:gd name="T55" fmla="*/ 1356 h 2437"/>
                <a:gd name="T56" fmla="*/ 1036 w 2269"/>
                <a:gd name="T57" fmla="*/ 1369 h 2437"/>
                <a:gd name="T58" fmla="*/ 970 w 2269"/>
                <a:gd name="T59" fmla="*/ 1376 h 2437"/>
                <a:gd name="T60" fmla="*/ 935 w 2269"/>
                <a:gd name="T61" fmla="*/ 1379 h 2437"/>
                <a:gd name="T62" fmla="*/ 927 w 2269"/>
                <a:gd name="T63" fmla="*/ 1379 h 2437"/>
                <a:gd name="T64" fmla="*/ 908 w 2269"/>
                <a:gd name="T65" fmla="*/ 1381 h 2437"/>
                <a:gd name="T66" fmla="*/ 874 w 2269"/>
                <a:gd name="T67" fmla="*/ 1388 h 2437"/>
                <a:gd name="T68" fmla="*/ 826 w 2269"/>
                <a:gd name="T69" fmla="*/ 1398 h 2437"/>
                <a:gd name="T70" fmla="*/ 767 w 2269"/>
                <a:gd name="T71" fmla="*/ 1415 h 2437"/>
                <a:gd name="T72" fmla="*/ 699 w 2269"/>
                <a:gd name="T73" fmla="*/ 1439 h 2437"/>
                <a:gd name="T74" fmla="*/ 624 w 2269"/>
                <a:gd name="T75" fmla="*/ 1472 h 2437"/>
                <a:gd name="T76" fmla="*/ 545 w 2269"/>
                <a:gd name="T77" fmla="*/ 1514 h 2437"/>
                <a:gd name="T78" fmla="*/ 465 w 2269"/>
                <a:gd name="T79" fmla="*/ 1568 h 2437"/>
                <a:gd name="T80" fmla="*/ 387 w 2269"/>
                <a:gd name="T81" fmla="*/ 1633 h 2437"/>
                <a:gd name="T82" fmla="*/ 311 w 2269"/>
                <a:gd name="T83" fmla="*/ 1712 h 2437"/>
                <a:gd name="T84" fmla="*/ 240 w 2269"/>
                <a:gd name="T85" fmla="*/ 1805 h 2437"/>
                <a:gd name="T86" fmla="*/ 178 w 2269"/>
                <a:gd name="T87" fmla="*/ 1914 h 2437"/>
                <a:gd name="T88" fmla="*/ 128 w 2269"/>
                <a:gd name="T89" fmla="*/ 2040 h 2437"/>
                <a:gd name="T90" fmla="*/ 90 w 2269"/>
                <a:gd name="T91" fmla="*/ 2184 h 2437"/>
                <a:gd name="T92" fmla="*/ 68 w 2269"/>
                <a:gd name="T93" fmla="*/ 2348 h 2437"/>
                <a:gd name="T94" fmla="*/ 34 w 2269"/>
                <a:gd name="T95" fmla="*/ 2311 h 2437"/>
                <a:gd name="T96" fmla="*/ 3 w 2269"/>
                <a:gd name="T97" fmla="*/ 2059 h 2437"/>
                <a:gd name="T98" fmla="*/ 5 w 2269"/>
                <a:gd name="T99" fmla="*/ 1808 h 2437"/>
                <a:gd name="T100" fmla="*/ 35 w 2269"/>
                <a:gd name="T101" fmla="*/ 1561 h 2437"/>
                <a:gd name="T102" fmla="*/ 93 w 2269"/>
                <a:gd name="T103" fmla="*/ 1320 h 2437"/>
                <a:gd name="T104" fmla="*/ 176 w 2269"/>
                <a:gd name="T105" fmla="*/ 1090 h 2437"/>
                <a:gd name="T106" fmla="*/ 278 w 2269"/>
                <a:gd name="T107" fmla="*/ 872 h 2437"/>
                <a:gd name="T108" fmla="*/ 400 w 2269"/>
                <a:gd name="T109" fmla="*/ 672 h 2437"/>
                <a:gd name="T110" fmla="*/ 536 w 2269"/>
                <a:gd name="T111" fmla="*/ 490 h 2437"/>
                <a:gd name="T112" fmla="*/ 686 w 2269"/>
                <a:gd name="T113" fmla="*/ 332 h 2437"/>
                <a:gd name="T114" fmla="*/ 844 w 2269"/>
                <a:gd name="T115" fmla="*/ 198 h 2437"/>
                <a:gd name="T116" fmla="*/ 1009 w 2269"/>
                <a:gd name="T117" fmla="*/ 94 h 2437"/>
                <a:gd name="T118" fmla="*/ 1172 w 2269"/>
                <a:gd name="T119" fmla="*/ 30 h 2437"/>
                <a:gd name="T120" fmla="*/ 1331 w 2269"/>
                <a:gd name="T121" fmla="*/ 1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9" h="2437">
                  <a:moveTo>
                    <a:pt x="1409" y="0"/>
                  </a:moveTo>
                  <a:lnTo>
                    <a:pt x="1485" y="4"/>
                  </a:lnTo>
                  <a:lnTo>
                    <a:pt x="1560" y="16"/>
                  </a:lnTo>
                  <a:lnTo>
                    <a:pt x="1632" y="33"/>
                  </a:lnTo>
                  <a:lnTo>
                    <a:pt x="1703" y="54"/>
                  </a:lnTo>
                  <a:lnTo>
                    <a:pt x="1770" y="81"/>
                  </a:lnTo>
                  <a:lnTo>
                    <a:pt x="1835" y="111"/>
                  </a:lnTo>
                  <a:lnTo>
                    <a:pt x="1897" y="144"/>
                  </a:lnTo>
                  <a:lnTo>
                    <a:pt x="1955" y="181"/>
                  </a:lnTo>
                  <a:lnTo>
                    <a:pt x="2008" y="219"/>
                  </a:lnTo>
                  <a:lnTo>
                    <a:pt x="2058" y="258"/>
                  </a:lnTo>
                  <a:lnTo>
                    <a:pt x="2104" y="299"/>
                  </a:lnTo>
                  <a:lnTo>
                    <a:pt x="2145" y="340"/>
                  </a:lnTo>
                  <a:lnTo>
                    <a:pt x="2181" y="379"/>
                  </a:lnTo>
                  <a:lnTo>
                    <a:pt x="2212" y="417"/>
                  </a:lnTo>
                  <a:lnTo>
                    <a:pt x="2236" y="454"/>
                  </a:lnTo>
                  <a:lnTo>
                    <a:pt x="2256" y="488"/>
                  </a:lnTo>
                  <a:lnTo>
                    <a:pt x="2269" y="519"/>
                  </a:lnTo>
                  <a:lnTo>
                    <a:pt x="2240" y="489"/>
                  </a:lnTo>
                  <a:lnTo>
                    <a:pt x="2212" y="468"/>
                  </a:lnTo>
                  <a:lnTo>
                    <a:pt x="2185" y="454"/>
                  </a:lnTo>
                  <a:lnTo>
                    <a:pt x="2159" y="447"/>
                  </a:lnTo>
                  <a:lnTo>
                    <a:pt x="2135" y="447"/>
                  </a:lnTo>
                  <a:lnTo>
                    <a:pt x="2112" y="454"/>
                  </a:lnTo>
                  <a:lnTo>
                    <a:pt x="2090" y="466"/>
                  </a:lnTo>
                  <a:lnTo>
                    <a:pt x="2067" y="483"/>
                  </a:lnTo>
                  <a:lnTo>
                    <a:pt x="2046" y="505"/>
                  </a:lnTo>
                  <a:lnTo>
                    <a:pt x="2025" y="531"/>
                  </a:lnTo>
                  <a:lnTo>
                    <a:pt x="2006" y="561"/>
                  </a:lnTo>
                  <a:lnTo>
                    <a:pt x="1986" y="595"/>
                  </a:lnTo>
                  <a:lnTo>
                    <a:pt x="1968" y="631"/>
                  </a:lnTo>
                  <a:lnTo>
                    <a:pt x="1948" y="670"/>
                  </a:lnTo>
                  <a:lnTo>
                    <a:pt x="1930" y="711"/>
                  </a:lnTo>
                  <a:lnTo>
                    <a:pt x="1911" y="752"/>
                  </a:lnTo>
                  <a:lnTo>
                    <a:pt x="1892" y="795"/>
                  </a:lnTo>
                  <a:lnTo>
                    <a:pt x="1873" y="838"/>
                  </a:lnTo>
                  <a:lnTo>
                    <a:pt x="1854" y="881"/>
                  </a:lnTo>
                  <a:lnTo>
                    <a:pt x="1834" y="923"/>
                  </a:lnTo>
                  <a:lnTo>
                    <a:pt x="1814" y="965"/>
                  </a:lnTo>
                  <a:lnTo>
                    <a:pt x="1793" y="1005"/>
                  </a:lnTo>
                  <a:lnTo>
                    <a:pt x="1772" y="1043"/>
                  </a:lnTo>
                  <a:lnTo>
                    <a:pt x="1750" y="1078"/>
                  </a:lnTo>
                  <a:lnTo>
                    <a:pt x="1728" y="1110"/>
                  </a:lnTo>
                  <a:lnTo>
                    <a:pt x="1704" y="1139"/>
                  </a:lnTo>
                  <a:lnTo>
                    <a:pt x="1679" y="1163"/>
                  </a:lnTo>
                  <a:lnTo>
                    <a:pt x="1653" y="1184"/>
                  </a:lnTo>
                  <a:lnTo>
                    <a:pt x="1607" y="1212"/>
                  </a:lnTo>
                  <a:lnTo>
                    <a:pt x="1559" y="1237"/>
                  </a:lnTo>
                  <a:lnTo>
                    <a:pt x="1505" y="1261"/>
                  </a:lnTo>
                  <a:lnTo>
                    <a:pt x="1450" y="1280"/>
                  </a:lnTo>
                  <a:lnTo>
                    <a:pt x="1393" y="1299"/>
                  </a:lnTo>
                  <a:lnTo>
                    <a:pt x="1337" y="1314"/>
                  </a:lnTo>
                  <a:lnTo>
                    <a:pt x="1281" y="1327"/>
                  </a:lnTo>
                  <a:lnTo>
                    <a:pt x="1226" y="1339"/>
                  </a:lnTo>
                  <a:lnTo>
                    <a:pt x="1173" y="1348"/>
                  </a:lnTo>
                  <a:lnTo>
                    <a:pt x="1123" y="1356"/>
                  </a:lnTo>
                  <a:lnTo>
                    <a:pt x="1078" y="1364"/>
                  </a:lnTo>
                  <a:lnTo>
                    <a:pt x="1036" y="1369"/>
                  </a:lnTo>
                  <a:lnTo>
                    <a:pt x="1000" y="1373"/>
                  </a:lnTo>
                  <a:lnTo>
                    <a:pt x="970" y="1376"/>
                  </a:lnTo>
                  <a:lnTo>
                    <a:pt x="949" y="1377"/>
                  </a:lnTo>
                  <a:lnTo>
                    <a:pt x="935" y="1379"/>
                  </a:lnTo>
                  <a:lnTo>
                    <a:pt x="929" y="1379"/>
                  </a:lnTo>
                  <a:lnTo>
                    <a:pt x="927" y="1379"/>
                  </a:lnTo>
                  <a:lnTo>
                    <a:pt x="920" y="1380"/>
                  </a:lnTo>
                  <a:lnTo>
                    <a:pt x="908" y="1381"/>
                  </a:lnTo>
                  <a:lnTo>
                    <a:pt x="894" y="1384"/>
                  </a:lnTo>
                  <a:lnTo>
                    <a:pt x="874" y="1388"/>
                  </a:lnTo>
                  <a:lnTo>
                    <a:pt x="852" y="1392"/>
                  </a:lnTo>
                  <a:lnTo>
                    <a:pt x="826" y="1398"/>
                  </a:lnTo>
                  <a:lnTo>
                    <a:pt x="798" y="1406"/>
                  </a:lnTo>
                  <a:lnTo>
                    <a:pt x="767" y="1415"/>
                  </a:lnTo>
                  <a:lnTo>
                    <a:pt x="734" y="1426"/>
                  </a:lnTo>
                  <a:lnTo>
                    <a:pt x="699" y="1439"/>
                  </a:lnTo>
                  <a:lnTo>
                    <a:pt x="662" y="1455"/>
                  </a:lnTo>
                  <a:lnTo>
                    <a:pt x="624" y="1472"/>
                  </a:lnTo>
                  <a:lnTo>
                    <a:pt x="585" y="1491"/>
                  </a:lnTo>
                  <a:lnTo>
                    <a:pt x="545" y="1514"/>
                  </a:lnTo>
                  <a:lnTo>
                    <a:pt x="505" y="1540"/>
                  </a:lnTo>
                  <a:lnTo>
                    <a:pt x="465" y="1568"/>
                  </a:lnTo>
                  <a:lnTo>
                    <a:pt x="426" y="1599"/>
                  </a:lnTo>
                  <a:lnTo>
                    <a:pt x="387" y="1633"/>
                  </a:lnTo>
                  <a:lnTo>
                    <a:pt x="347" y="1671"/>
                  </a:lnTo>
                  <a:lnTo>
                    <a:pt x="311" y="1712"/>
                  </a:lnTo>
                  <a:lnTo>
                    <a:pt x="274" y="1756"/>
                  </a:lnTo>
                  <a:lnTo>
                    <a:pt x="240" y="1805"/>
                  </a:lnTo>
                  <a:lnTo>
                    <a:pt x="208" y="1857"/>
                  </a:lnTo>
                  <a:lnTo>
                    <a:pt x="178" y="1914"/>
                  </a:lnTo>
                  <a:lnTo>
                    <a:pt x="152" y="1974"/>
                  </a:lnTo>
                  <a:lnTo>
                    <a:pt x="128" y="2040"/>
                  </a:lnTo>
                  <a:lnTo>
                    <a:pt x="107" y="2109"/>
                  </a:lnTo>
                  <a:lnTo>
                    <a:pt x="90" y="2184"/>
                  </a:lnTo>
                  <a:lnTo>
                    <a:pt x="76" y="2263"/>
                  </a:lnTo>
                  <a:lnTo>
                    <a:pt x="68" y="2348"/>
                  </a:lnTo>
                  <a:lnTo>
                    <a:pt x="63" y="2437"/>
                  </a:lnTo>
                  <a:lnTo>
                    <a:pt x="34" y="2311"/>
                  </a:lnTo>
                  <a:lnTo>
                    <a:pt x="14" y="2185"/>
                  </a:lnTo>
                  <a:lnTo>
                    <a:pt x="3" y="2059"/>
                  </a:lnTo>
                  <a:lnTo>
                    <a:pt x="0" y="1934"/>
                  </a:lnTo>
                  <a:lnTo>
                    <a:pt x="5" y="1808"/>
                  </a:lnTo>
                  <a:lnTo>
                    <a:pt x="17" y="1684"/>
                  </a:lnTo>
                  <a:lnTo>
                    <a:pt x="35" y="1561"/>
                  </a:lnTo>
                  <a:lnTo>
                    <a:pt x="62" y="1439"/>
                  </a:lnTo>
                  <a:lnTo>
                    <a:pt x="93" y="1320"/>
                  </a:lnTo>
                  <a:lnTo>
                    <a:pt x="131" y="1204"/>
                  </a:lnTo>
                  <a:lnTo>
                    <a:pt x="176" y="1090"/>
                  </a:lnTo>
                  <a:lnTo>
                    <a:pt x="224" y="980"/>
                  </a:lnTo>
                  <a:lnTo>
                    <a:pt x="278" y="872"/>
                  </a:lnTo>
                  <a:lnTo>
                    <a:pt x="337" y="770"/>
                  </a:lnTo>
                  <a:lnTo>
                    <a:pt x="400" y="672"/>
                  </a:lnTo>
                  <a:lnTo>
                    <a:pt x="465" y="578"/>
                  </a:lnTo>
                  <a:lnTo>
                    <a:pt x="536" y="490"/>
                  </a:lnTo>
                  <a:lnTo>
                    <a:pt x="610" y="408"/>
                  </a:lnTo>
                  <a:lnTo>
                    <a:pt x="686" y="332"/>
                  </a:lnTo>
                  <a:lnTo>
                    <a:pt x="763" y="262"/>
                  </a:lnTo>
                  <a:lnTo>
                    <a:pt x="844" y="198"/>
                  </a:lnTo>
                  <a:lnTo>
                    <a:pt x="926" y="143"/>
                  </a:lnTo>
                  <a:lnTo>
                    <a:pt x="1009" y="94"/>
                  </a:lnTo>
                  <a:lnTo>
                    <a:pt x="1091" y="56"/>
                  </a:lnTo>
                  <a:lnTo>
                    <a:pt x="1172" y="30"/>
                  </a:lnTo>
                  <a:lnTo>
                    <a:pt x="1252" y="12"/>
                  </a:lnTo>
                  <a:lnTo>
                    <a:pt x="1331" y="1"/>
                  </a:lnTo>
                  <a:lnTo>
                    <a:pt x="1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endParaRPr lang="ru-RU" sz="156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477626" y="1617487"/>
              <a:ext cx="2126071" cy="1410707"/>
            </a:xfrm>
            <a:custGeom>
              <a:avLst/>
              <a:gdLst>
                <a:gd name="T0" fmla="*/ 1202 w 2761"/>
                <a:gd name="T1" fmla="*/ 2 h 1832"/>
                <a:gd name="T2" fmla="*/ 1388 w 2761"/>
                <a:gd name="T3" fmla="*/ 15 h 1832"/>
                <a:gd name="T4" fmla="*/ 1563 w 2761"/>
                <a:gd name="T5" fmla="*/ 44 h 1832"/>
                <a:gd name="T6" fmla="*/ 1724 w 2761"/>
                <a:gd name="T7" fmla="*/ 84 h 1832"/>
                <a:gd name="T8" fmla="*/ 1873 w 2761"/>
                <a:gd name="T9" fmla="*/ 133 h 1832"/>
                <a:gd name="T10" fmla="*/ 2008 w 2761"/>
                <a:gd name="T11" fmla="*/ 189 h 1832"/>
                <a:gd name="T12" fmla="*/ 2130 w 2761"/>
                <a:gd name="T13" fmla="*/ 248 h 1832"/>
                <a:gd name="T14" fmla="*/ 2238 w 2761"/>
                <a:gd name="T15" fmla="*/ 309 h 1832"/>
                <a:gd name="T16" fmla="*/ 2329 w 2761"/>
                <a:gd name="T17" fmla="*/ 368 h 1832"/>
                <a:gd name="T18" fmla="*/ 2405 w 2761"/>
                <a:gd name="T19" fmla="*/ 421 h 1832"/>
                <a:gd name="T20" fmla="*/ 2466 w 2761"/>
                <a:gd name="T21" fmla="*/ 469 h 1832"/>
                <a:gd name="T22" fmla="*/ 2509 w 2761"/>
                <a:gd name="T23" fmla="*/ 505 h 1832"/>
                <a:gd name="T24" fmla="*/ 2535 w 2761"/>
                <a:gd name="T25" fmla="*/ 529 h 1832"/>
                <a:gd name="T26" fmla="*/ 2548 w 2761"/>
                <a:gd name="T27" fmla="*/ 545 h 1832"/>
                <a:gd name="T28" fmla="*/ 2571 w 2761"/>
                <a:gd name="T29" fmla="*/ 575 h 1832"/>
                <a:gd name="T30" fmla="*/ 2601 w 2761"/>
                <a:gd name="T31" fmla="*/ 618 h 1832"/>
                <a:gd name="T32" fmla="*/ 2635 w 2761"/>
                <a:gd name="T33" fmla="*/ 673 h 1832"/>
                <a:gd name="T34" fmla="*/ 2672 w 2761"/>
                <a:gd name="T35" fmla="*/ 741 h 1832"/>
                <a:gd name="T36" fmla="*/ 2706 w 2761"/>
                <a:gd name="T37" fmla="*/ 821 h 1832"/>
                <a:gd name="T38" fmla="*/ 2733 w 2761"/>
                <a:gd name="T39" fmla="*/ 913 h 1832"/>
                <a:gd name="T40" fmla="*/ 2753 w 2761"/>
                <a:gd name="T41" fmla="*/ 1016 h 1832"/>
                <a:gd name="T42" fmla="*/ 2761 w 2761"/>
                <a:gd name="T43" fmla="*/ 1128 h 1832"/>
                <a:gd name="T44" fmla="*/ 2753 w 2761"/>
                <a:gd name="T45" fmla="*/ 1250 h 1832"/>
                <a:gd name="T46" fmla="*/ 2728 w 2761"/>
                <a:gd name="T47" fmla="*/ 1383 h 1832"/>
                <a:gd name="T48" fmla="*/ 2679 w 2761"/>
                <a:gd name="T49" fmla="*/ 1525 h 1832"/>
                <a:gd name="T50" fmla="*/ 2606 w 2761"/>
                <a:gd name="T51" fmla="*/ 1674 h 1832"/>
                <a:gd name="T52" fmla="*/ 2505 w 2761"/>
                <a:gd name="T53" fmla="*/ 1832 h 1832"/>
                <a:gd name="T54" fmla="*/ 2533 w 2761"/>
                <a:gd name="T55" fmla="*/ 1770 h 1832"/>
                <a:gd name="T56" fmla="*/ 2537 w 2761"/>
                <a:gd name="T57" fmla="*/ 1720 h 1832"/>
                <a:gd name="T58" fmla="*/ 2521 w 2761"/>
                <a:gd name="T59" fmla="*/ 1679 h 1832"/>
                <a:gd name="T60" fmla="*/ 2488 w 2761"/>
                <a:gd name="T61" fmla="*/ 1648 h 1832"/>
                <a:gd name="T62" fmla="*/ 2445 w 2761"/>
                <a:gd name="T63" fmla="*/ 1626 h 1832"/>
                <a:gd name="T64" fmla="*/ 2394 w 2761"/>
                <a:gd name="T65" fmla="*/ 1611 h 1832"/>
                <a:gd name="T66" fmla="*/ 2340 w 2761"/>
                <a:gd name="T67" fmla="*/ 1605 h 1832"/>
                <a:gd name="T68" fmla="*/ 2286 w 2761"/>
                <a:gd name="T69" fmla="*/ 1603 h 1832"/>
                <a:gd name="T70" fmla="*/ 2221 w 2761"/>
                <a:gd name="T71" fmla="*/ 1597 h 1832"/>
                <a:gd name="T72" fmla="*/ 2142 w 2761"/>
                <a:gd name="T73" fmla="*/ 1589 h 1832"/>
                <a:gd name="T74" fmla="*/ 2053 w 2761"/>
                <a:gd name="T75" fmla="*/ 1577 h 1832"/>
                <a:gd name="T76" fmla="*/ 1960 w 2761"/>
                <a:gd name="T77" fmla="*/ 1560 h 1832"/>
                <a:gd name="T78" fmla="*/ 1863 w 2761"/>
                <a:gd name="T79" fmla="*/ 1534 h 1832"/>
                <a:gd name="T80" fmla="*/ 1767 w 2761"/>
                <a:gd name="T81" fmla="*/ 1497 h 1832"/>
                <a:gd name="T82" fmla="*/ 1675 w 2761"/>
                <a:gd name="T83" fmla="*/ 1449 h 1832"/>
                <a:gd name="T84" fmla="*/ 1590 w 2761"/>
                <a:gd name="T85" fmla="*/ 1384 h 1832"/>
                <a:gd name="T86" fmla="*/ 1514 w 2761"/>
                <a:gd name="T87" fmla="*/ 1304 h 1832"/>
                <a:gd name="T88" fmla="*/ 1452 w 2761"/>
                <a:gd name="T89" fmla="*/ 1205 h 1832"/>
                <a:gd name="T90" fmla="*/ 1399 w 2761"/>
                <a:gd name="T91" fmla="*/ 1075 h 1832"/>
                <a:gd name="T92" fmla="*/ 1333 w 2761"/>
                <a:gd name="T93" fmla="*/ 932 h 1832"/>
                <a:gd name="T94" fmla="*/ 1254 w 2761"/>
                <a:gd name="T95" fmla="*/ 795 h 1832"/>
                <a:gd name="T96" fmla="*/ 1165 w 2761"/>
                <a:gd name="T97" fmla="*/ 668 h 1832"/>
                <a:gd name="T98" fmla="*/ 1064 w 2761"/>
                <a:gd name="T99" fmla="*/ 553 h 1832"/>
                <a:gd name="T100" fmla="*/ 953 w 2761"/>
                <a:gd name="T101" fmla="*/ 452 h 1832"/>
                <a:gd name="T102" fmla="*/ 831 w 2761"/>
                <a:gd name="T103" fmla="*/ 368 h 1832"/>
                <a:gd name="T104" fmla="*/ 699 w 2761"/>
                <a:gd name="T105" fmla="*/ 302 h 1832"/>
                <a:gd name="T106" fmla="*/ 558 w 2761"/>
                <a:gd name="T107" fmla="*/ 257 h 1832"/>
                <a:gd name="T108" fmla="*/ 409 w 2761"/>
                <a:gd name="T109" fmla="*/ 238 h 1832"/>
                <a:gd name="T110" fmla="*/ 250 w 2761"/>
                <a:gd name="T111" fmla="*/ 244 h 1832"/>
                <a:gd name="T112" fmla="*/ 85 w 2761"/>
                <a:gd name="T113" fmla="*/ 281 h 1832"/>
                <a:gd name="T114" fmla="*/ 121 w 2761"/>
                <a:gd name="T115" fmla="*/ 248 h 1832"/>
                <a:gd name="T116" fmla="*/ 355 w 2761"/>
                <a:gd name="T117" fmla="*/ 147 h 1832"/>
                <a:gd name="T118" fmla="*/ 582 w 2761"/>
                <a:gd name="T119" fmla="*/ 75 h 1832"/>
                <a:gd name="T120" fmla="*/ 798 w 2761"/>
                <a:gd name="T121" fmla="*/ 29 h 1832"/>
                <a:gd name="T122" fmla="*/ 1005 w 2761"/>
                <a:gd name="T123" fmla="*/ 5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1" h="1832">
                  <a:moveTo>
                    <a:pt x="1105" y="0"/>
                  </a:moveTo>
                  <a:lnTo>
                    <a:pt x="1202" y="2"/>
                  </a:lnTo>
                  <a:lnTo>
                    <a:pt x="1296" y="7"/>
                  </a:lnTo>
                  <a:lnTo>
                    <a:pt x="1388" y="15"/>
                  </a:lnTo>
                  <a:lnTo>
                    <a:pt x="1477" y="28"/>
                  </a:lnTo>
                  <a:lnTo>
                    <a:pt x="1563" y="44"/>
                  </a:lnTo>
                  <a:lnTo>
                    <a:pt x="1645" y="62"/>
                  </a:lnTo>
                  <a:lnTo>
                    <a:pt x="1724" y="84"/>
                  </a:lnTo>
                  <a:lnTo>
                    <a:pt x="1800" y="108"/>
                  </a:lnTo>
                  <a:lnTo>
                    <a:pt x="1873" y="133"/>
                  </a:lnTo>
                  <a:lnTo>
                    <a:pt x="1943" y="160"/>
                  </a:lnTo>
                  <a:lnTo>
                    <a:pt x="2008" y="189"/>
                  </a:lnTo>
                  <a:lnTo>
                    <a:pt x="2071" y="219"/>
                  </a:lnTo>
                  <a:lnTo>
                    <a:pt x="2130" y="248"/>
                  </a:lnTo>
                  <a:lnTo>
                    <a:pt x="2187" y="280"/>
                  </a:lnTo>
                  <a:lnTo>
                    <a:pt x="2238" y="309"/>
                  </a:lnTo>
                  <a:lnTo>
                    <a:pt x="2286" y="339"/>
                  </a:lnTo>
                  <a:lnTo>
                    <a:pt x="2329" y="368"/>
                  </a:lnTo>
                  <a:lnTo>
                    <a:pt x="2370" y="395"/>
                  </a:lnTo>
                  <a:lnTo>
                    <a:pt x="2405" y="421"/>
                  </a:lnTo>
                  <a:lnTo>
                    <a:pt x="2438" y="446"/>
                  </a:lnTo>
                  <a:lnTo>
                    <a:pt x="2466" y="469"/>
                  </a:lnTo>
                  <a:lnTo>
                    <a:pt x="2489" y="488"/>
                  </a:lnTo>
                  <a:lnTo>
                    <a:pt x="2509" y="505"/>
                  </a:lnTo>
                  <a:lnTo>
                    <a:pt x="2525" y="518"/>
                  </a:lnTo>
                  <a:lnTo>
                    <a:pt x="2535" y="529"/>
                  </a:lnTo>
                  <a:lnTo>
                    <a:pt x="2540" y="534"/>
                  </a:lnTo>
                  <a:lnTo>
                    <a:pt x="2548" y="545"/>
                  </a:lnTo>
                  <a:lnTo>
                    <a:pt x="2559" y="558"/>
                  </a:lnTo>
                  <a:lnTo>
                    <a:pt x="2571" y="575"/>
                  </a:lnTo>
                  <a:lnTo>
                    <a:pt x="2585" y="595"/>
                  </a:lnTo>
                  <a:lnTo>
                    <a:pt x="2601" y="618"/>
                  </a:lnTo>
                  <a:lnTo>
                    <a:pt x="2618" y="644"/>
                  </a:lnTo>
                  <a:lnTo>
                    <a:pt x="2635" y="673"/>
                  </a:lnTo>
                  <a:lnTo>
                    <a:pt x="2653" y="706"/>
                  </a:lnTo>
                  <a:lnTo>
                    <a:pt x="2672" y="741"/>
                  </a:lnTo>
                  <a:lnTo>
                    <a:pt x="2689" y="781"/>
                  </a:lnTo>
                  <a:lnTo>
                    <a:pt x="2706" y="821"/>
                  </a:lnTo>
                  <a:lnTo>
                    <a:pt x="2720" y="866"/>
                  </a:lnTo>
                  <a:lnTo>
                    <a:pt x="2733" y="913"/>
                  </a:lnTo>
                  <a:lnTo>
                    <a:pt x="2745" y="963"/>
                  </a:lnTo>
                  <a:lnTo>
                    <a:pt x="2753" y="1016"/>
                  </a:lnTo>
                  <a:lnTo>
                    <a:pt x="2758" y="1071"/>
                  </a:lnTo>
                  <a:lnTo>
                    <a:pt x="2761" y="1128"/>
                  </a:lnTo>
                  <a:lnTo>
                    <a:pt x="2759" y="1187"/>
                  </a:lnTo>
                  <a:lnTo>
                    <a:pt x="2753" y="1250"/>
                  </a:lnTo>
                  <a:lnTo>
                    <a:pt x="2742" y="1316"/>
                  </a:lnTo>
                  <a:lnTo>
                    <a:pt x="2728" y="1383"/>
                  </a:lnTo>
                  <a:lnTo>
                    <a:pt x="2706" y="1452"/>
                  </a:lnTo>
                  <a:lnTo>
                    <a:pt x="2679" y="1525"/>
                  </a:lnTo>
                  <a:lnTo>
                    <a:pt x="2647" y="1598"/>
                  </a:lnTo>
                  <a:lnTo>
                    <a:pt x="2606" y="1674"/>
                  </a:lnTo>
                  <a:lnTo>
                    <a:pt x="2560" y="1752"/>
                  </a:lnTo>
                  <a:lnTo>
                    <a:pt x="2505" y="1832"/>
                  </a:lnTo>
                  <a:lnTo>
                    <a:pt x="2522" y="1800"/>
                  </a:lnTo>
                  <a:lnTo>
                    <a:pt x="2533" y="1770"/>
                  </a:lnTo>
                  <a:lnTo>
                    <a:pt x="2538" y="1744"/>
                  </a:lnTo>
                  <a:lnTo>
                    <a:pt x="2537" y="1720"/>
                  </a:lnTo>
                  <a:lnTo>
                    <a:pt x="2531" y="1698"/>
                  </a:lnTo>
                  <a:lnTo>
                    <a:pt x="2521" y="1679"/>
                  </a:lnTo>
                  <a:lnTo>
                    <a:pt x="2506" y="1662"/>
                  </a:lnTo>
                  <a:lnTo>
                    <a:pt x="2488" y="1648"/>
                  </a:lnTo>
                  <a:lnTo>
                    <a:pt x="2467" y="1636"/>
                  </a:lnTo>
                  <a:lnTo>
                    <a:pt x="2445" y="1626"/>
                  </a:lnTo>
                  <a:lnTo>
                    <a:pt x="2420" y="1618"/>
                  </a:lnTo>
                  <a:lnTo>
                    <a:pt x="2394" y="1611"/>
                  </a:lnTo>
                  <a:lnTo>
                    <a:pt x="2366" y="1607"/>
                  </a:lnTo>
                  <a:lnTo>
                    <a:pt x="2340" y="1605"/>
                  </a:lnTo>
                  <a:lnTo>
                    <a:pt x="2312" y="1603"/>
                  </a:lnTo>
                  <a:lnTo>
                    <a:pt x="2286" y="1603"/>
                  </a:lnTo>
                  <a:lnTo>
                    <a:pt x="2255" y="1601"/>
                  </a:lnTo>
                  <a:lnTo>
                    <a:pt x="2221" y="1597"/>
                  </a:lnTo>
                  <a:lnTo>
                    <a:pt x="2183" y="1594"/>
                  </a:lnTo>
                  <a:lnTo>
                    <a:pt x="2142" y="1589"/>
                  </a:lnTo>
                  <a:lnTo>
                    <a:pt x="2099" y="1584"/>
                  </a:lnTo>
                  <a:lnTo>
                    <a:pt x="2053" y="1577"/>
                  </a:lnTo>
                  <a:lnTo>
                    <a:pt x="2007" y="1569"/>
                  </a:lnTo>
                  <a:lnTo>
                    <a:pt x="1960" y="1560"/>
                  </a:lnTo>
                  <a:lnTo>
                    <a:pt x="1911" y="1548"/>
                  </a:lnTo>
                  <a:lnTo>
                    <a:pt x="1863" y="1534"/>
                  </a:lnTo>
                  <a:lnTo>
                    <a:pt x="1816" y="1517"/>
                  </a:lnTo>
                  <a:lnTo>
                    <a:pt x="1767" y="1497"/>
                  </a:lnTo>
                  <a:lnTo>
                    <a:pt x="1720" y="1475"/>
                  </a:lnTo>
                  <a:lnTo>
                    <a:pt x="1675" y="1449"/>
                  </a:lnTo>
                  <a:lnTo>
                    <a:pt x="1631" y="1418"/>
                  </a:lnTo>
                  <a:lnTo>
                    <a:pt x="1590" y="1384"/>
                  </a:lnTo>
                  <a:lnTo>
                    <a:pt x="1551" y="1346"/>
                  </a:lnTo>
                  <a:lnTo>
                    <a:pt x="1514" y="1304"/>
                  </a:lnTo>
                  <a:lnTo>
                    <a:pt x="1481" y="1257"/>
                  </a:lnTo>
                  <a:lnTo>
                    <a:pt x="1452" y="1205"/>
                  </a:lnTo>
                  <a:lnTo>
                    <a:pt x="1428" y="1147"/>
                  </a:lnTo>
                  <a:lnTo>
                    <a:pt x="1399" y="1075"/>
                  </a:lnTo>
                  <a:lnTo>
                    <a:pt x="1367" y="1003"/>
                  </a:lnTo>
                  <a:lnTo>
                    <a:pt x="1333" y="932"/>
                  </a:lnTo>
                  <a:lnTo>
                    <a:pt x="1295" y="862"/>
                  </a:lnTo>
                  <a:lnTo>
                    <a:pt x="1254" y="795"/>
                  </a:lnTo>
                  <a:lnTo>
                    <a:pt x="1211" y="730"/>
                  </a:lnTo>
                  <a:lnTo>
                    <a:pt x="1165" y="668"/>
                  </a:lnTo>
                  <a:lnTo>
                    <a:pt x="1116" y="609"/>
                  </a:lnTo>
                  <a:lnTo>
                    <a:pt x="1064" y="553"/>
                  </a:lnTo>
                  <a:lnTo>
                    <a:pt x="1009" y="500"/>
                  </a:lnTo>
                  <a:lnTo>
                    <a:pt x="953" y="452"/>
                  </a:lnTo>
                  <a:lnTo>
                    <a:pt x="893" y="407"/>
                  </a:lnTo>
                  <a:lnTo>
                    <a:pt x="831" y="368"/>
                  </a:lnTo>
                  <a:lnTo>
                    <a:pt x="766" y="332"/>
                  </a:lnTo>
                  <a:lnTo>
                    <a:pt x="699" y="302"/>
                  </a:lnTo>
                  <a:lnTo>
                    <a:pt x="629" y="277"/>
                  </a:lnTo>
                  <a:lnTo>
                    <a:pt x="558" y="257"/>
                  </a:lnTo>
                  <a:lnTo>
                    <a:pt x="485" y="244"/>
                  </a:lnTo>
                  <a:lnTo>
                    <a:pt x="409" y="238"/>
                  </a:lnTo>
                  <a:lnTo>
                    <a:pt x="330" y="238"/>
                  </a:lnTo>
                  <a:lnTo>
                    <a:pt x="250" y="244"/>
                  </a:lnTo>
                  <a:lnTo>
                    <a:pt x="169" y="259"/>
                  </a:lnTo>
                  <a:lnTo>
                    <a:pt x="85" y="281"/>
                  </a:lnTo>
                  <a:lnTo>
                    <a:pt x="0" y="310"/>
                  </a:lnTo>
                  <a:lnTo>
                    <a:pt x="121" y="248"/>
                  </a:lnTo>
                  <a:lnTo>
                    <a:pt x="239" y="194"/>
                  </a:lnTo>
                  <a:lnTo>
                    <a:pt x="355" y="147"/>
                  </a:lnTo>
                  <a:lnTo>
                    <a:pt x="469" y="108"/>
                  </a:lnTo>
                  <a:lnTo>
                    <a:pt x="582" y="75"/>
                  </a:lnTo>
                  <a:lnTo>
                    <a:pt x="691" y="49"/>
                  </a:lnTo>
                  <a:lnTo>
                    <a:pt x="798" y="29"/>
                  </a:lnTo>
                  <a:lnTo>
                    <a:pt x="903" y="15"/>
                  </a:lnTo>
                  <a:lnTo>
                    <a:pt x="1005" y="5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endParaRPr lang="ru-RU" sz="1560" dirty="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2858301" y="2028685"/>
              <a:ext cx="1148124" cy="2261598"/>
            </a:xfrm>
            <a:custGeom>
              <a:avLst/>
              <a:gdLst>
                <a:gd name="T0" fmla="*/ 918 w 1491"/>
                <a:gd name="T1" fmla="*/ 162 h 2937"/>
                <a:gd name="T2" fmla="*/ 1130 w 1491"/>
                <a:gd name="T3" fmla="*/ 428 h 2937"/>
                <a:gd name="T4" fmla="*/ 1291 w 1491"/>
                <a:gd name="T5" fmla="*/ 718 h 2937"/>
                <a:gd name="T6" fmla="*/ 1404 w 1491"/>
                <a:gd name="T7" fmla="*/ 1022 h 2937"/>
                <a:gd name="T8" fmla="*/ 1470 w 1491"/>
                <a:gd name="T9" fmla="*/ 1332 h 2937"/>
                <a:gd name="T10" fmla="*/ 1491 w 1491"/>
                <a:gd name="T11" fmla="*/ 1640 h 2937"/>
                <a:gd name="T12" fmla="*/ 1482 w 1491"/>
                <a:gd name="T13" fmla="*/ 1839 h 2937"/>
                <a:gd name="T14" fmla="*/ 1433 w 1491"/>
                <a:gd name="T15" fmla="*/ 2125 h 2937"/>
                <a:gd name="T16" fmla="*/ 1347 w 1491"/>
                <a:gd name="T17" fmla="*/ 2386 h 2937"/>
                <a:gd name="T18" fmla="*/ 1206 w 1491"/>
                <a:gd name="T19" fmla="*/ 2606 h 2937"/>
                <a:gd name="T20" fmla="*/ 1040 w 1491"/>
                <a:gd name="T21" fmla="*/ 2760 h 2937"/>
                <a:gd name="T22" fmla="*/ 867 w 1491"/>
                <a:gd name="T23" fmla="*/ 2860 h 2937"/>
                <a:gd name="T24" fmla="*/ 692 w 1491"/>
                <a:gd name="T25" fmla="*/ 2916 h 2937"/>
                <a:gd name="T26" fmla="*/ 523 w 1491"/>
                <a:gd name="T27" fmla="*/ 2936 h 2937"/>
                <a:gd name="T28" fmla="*/ 367 w 1491"/>
                <a:gd name="T29" fmla="*/ 2931 h 2937"/>
                <a:gd name="T30" fmla="*/ 230 w 1491"/>
                <a:gd name="T31" fmla="*/ 2909 h 2937"/>
                <a:gd name="T32" fmla="*/ 120 w 1491"/>
                <a:gd name="T33" fmla="*/ 2878 h 2937"/>
                <a:gd name="T34" fmla="*/ 41 w 1491"/>
                <a:gd name="T35" fmla="*/ 2851 h 2937"/>
                <a:gd name="T36" fmla="*/ 3 w 1491"/>
                <a:gd name="T37" fmla="*/ 2835 h 2937"/>
                <a:gd name="T38" fmla="*/ 7 w 1491"/>
                <a:gd name="T39" fmla="*/ 2836 h 2937"/>
                <a:gd name="T40" fmla="*/ 37 w 1491"/>
                <a:gd name="T41" fmla="*/ 2844 h 2937"/>
                <a:gd name="T42" fmla="*/ 83 w 1491"/>
                <a:gd name="T43" fmla="*/ 2851 h 2937"/>
                <a:gd name="T44" fmla="*/ 135 w 1491"/>
                <a:gd name="T45" fmla="*/ 2848 h 2937"/>
                <a:gd name="T46" fmla="*/ 185 w 1491"/>
                <a:gd name="T47" fmla="*/ 2830 h 2937"/>
                <a:gd name="T48" fmla="*/ 224 w 1491"/>
                <a:gd name="T49" fmla="*/ 2787 h 2937"/>
                <a:gd name="T50" fmla="*/ 243 w 1491"/>
                <a:gd name="T51" fmla="*/ 2711 h 2937"/>
                <a:gd name="T52" fmla="*/ 231 w 1491"/>
                <a:gd name="T53" fmla="*/ 2595 h 2937"/>
                <a:gd name="T54" fmla="*/ 218 w 1491"/>
                <a:gd name="T55" fmla="*/ 2515 h 2937"/>
                <a:gd name="T56" fmla="*/ 196 w 1491"/>
                <a:gd name="T57" fmla="*/ 2384 h 2937"/>
                <a:gd name="T58" fmla="*/ 177 w 1491"/>
                <a:gd name="T59" fmla="*/ 2225 h 2937"/>
                <a:gd name="T60" fmla="*/ 175 w 1491"/>
                <a:gd name="T61" fmla="*/ 2060 h 2937"/>
                <a:gd name="T62" fmla="*/ 200 w 1491"/>
                <a:gd name="T63" fmla="*/ 1910 h 2937"/>
                <a:gd name="T64" fmla="*/ 247 w 1491"/>
                <a:gd name="T65" fmla="*/ 1811 h 2937"/>
                <a:gd name="T66" fmla="*/ 324 w 1491"/>
                <a:gd name="T67" fmla="*/ 1700 h 2937"/>
                <a:gd name="T68" fmla="*/ 417 w 1491"/>
                <a:gd name="T69" fmla="*/ 1589 h 2937"/>
                <a:gd name="T70" fmla="*/ 514 w 1491"/>
                <a:gd name="T71" fmla="*/ 1483 h 2937"/>
                <a:gd name="T72" fmla="*/ 605 w 1491"/>
                <a:gd name="T73" fmla="*/ 1392 h 2937"/>
                <a:gd name="T74" fmla="*/ 673 w 1491"/>
                <a:gd name="T75" fmla="*/ 1325 h 2937"/>
                <a:gd name="T76" fmla="*/ 709 w 1491"/>
                <a:gd name="T77" fmla="*/ 1292 h 2937"/>
                <a:gd name="T78" fmla="*/ 721 w 1491"/>
                <a:gd name="T79" fmla="*/ 1279 h 2937"/>
                <a:gd name="T80" fmla="*/ 759 w 1491"/>
                <a:gd name="T81" fmla="*/ 1225 h 2937"/>
                <a:gd name="T82" fmla="*/ 816 w 1491"/>
                <a:gd name="T83" fmla="*/ 1132 h 2937"/>
                <a:gd name="T84" fmla="*/ 876 w 1491"/>
                <a:gd name="T85" fmla="*/ 1002 h 2937"/>
                <a:gd name="T86" fmla="*/ 927 w 1491"/>
                <a:gd name="T87" fmla="*/ 842 h 2937"/>
                <a:gd name="T88" fmla="*/ 953 w 1491"/>
                <a:gd name="T89" fmla="*/ 657 h 2937"/>
                <a:gd name="T90" fmla="*/ 941 w 1491"/>
                <a:gd name="T91" fmla="*/ 451 h 2937"/>
                <a:gd name="T92" fmla="*/ 879 w 1491"/>
                <a:gd name="T93" fmla="*/ 231 h 2937"/>
                <a:gd name="T94" fmla="*/ 747 w 1491"/>
                <a:gd name="T95" fmla="*/ 0 h 2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91" h="2937">
                  <a:moveTo>
                    <a:pt x="747" y="0"/>
                  </a:moveTo>
                  <a:lnTo>
                    <a:pt x="837" y="79"/>
                  </a:lnTo>
                  <a:lnTo>
                    <a:pt x="918" y="162"/>
                  </a:lnTo>
                  <a:lnTo>
                    <a:pt x="995" y="247"/>
                  </a:lnTo>
                  <a:lnTo>
                    <a:pt x="1066" y="336"/>
                  </a:lnTo>
                  <a:lnTo>
                    <a:pt x="1130" y="428"/>
                  </a:lnTo>
                  <a:lnTo>
                    <a:pt x="1189" y="522"/>
                  </a:lnTo>
                  <a:lnTo>
                    <a:pt x="1243" y="619"/>
                  </a:lnTo>
                  <a:lnTo>
                    <a:pt x="1291" y="718"/>
                  </a:lnTo>
                  <a:lnTo>
                    <a:pt x="1335" y="817"/>
                  </a:lnTo>
                  <a:lnTo>
                    <a:pt x="1371" y="920"/>
                  </a:lnTo>
                  <a:lnTo>
                    <a:pt x="1404" y="1022"/>
                  </a:lnTo>
                  <a:lnTo>
                    <a:pt x="1432" y="1124"/>
                  </a:lnTo>
                  <a:lnTo>
                    <a:pt x="1453" y="1228"/>
                  </a:lnTo>
                  <a:lnTo>
                    <a:pt x="1470" y="1332"/>
                  </a:lnTo>
                  <a:lnTo>
                    <a:pt x="1482" y="1435"/>
                  </a:lnTo>
                  <a:lnTo>
                    <a:pt x="1489" y="1538"/>
                  </a:lnTo>
                  <a:lnTo>
                    <a:pt x="1491" y="1640"/>
                  </a:lnTo>
                  <a:lnTo>
                    <a:pt x="1491" y="1640"/>
                  </a:lnTo>
                  <a:lnTo>
                    <a:pt x="1489" y="1740"/>
                  </a:lnTo>
                  <a:lnTo>
                    <a:pt x="1482" y="1839"/>
                  </a:lnTo>
                  <a:lnTo>
                    <a:pt x="1470" y="1937"/>
                  </a:lnTo>
                  <a:lnTo>
                    <a:pt x="1454" y="2032"/>
                  </a:lnTo>
                  <a:lnTo>
                    <a:pt x="1433" y="2125"/>
                  </a:lnTo>
                  <a:lnTo>
                    <a:pt x="1408" y="2216"/>
                  </a:lnTo>
                  <a:lnTo>
                    <a:pt x="1379" y="2303"/>
                  </a:lnTo>
                  <a:lnTo>
                    <a:pt x="1347" y="2386"/>
                  </a:lnTo>
                  <a:lnTo>
                    <a:pt x="1309" y="2468"/>
                  </a:lnTo>
                  <a:lnTo>
                    <a:pt x="1259" y="2540"/>
                  </a:lnTo>
                  <a:lnTo>
                    <a:pt x="1206" y="2606"/>
                  </a:lnTo>
                  <a:lnTo>
                    <a:pt x="1153" y="2663"/>
                  </a:lnTo>
                  <a:lnTo>
                    <a:pt x="1096" y="2714"/>
                  </a:lnTo>
                  <a:lnTo>
                    <a:pt x="1040" y="2760"/>
                  </a:lnTo>
                  <a:lnTo>
                    <a:pt x="983" y="2798"/>
                  </a:lnTo>
                  <a:lnTo>
                    <a:pt x="926" y="2833"/>
                  </a:lnTo>
                  <a:lnTo>
                    <a:pt x="867" y="2860"/>
                  </a:lnTo>
                  <a:lnTo>
                    <a:pt x="809" y="2884"/>
                  </a:lnTo>
                  <a:lnTo>
                    <a:pt x="750" y="2902"/>
                  </a:lnTo>
                  <a:lnTo>
                    <a:pt x="692" y="2916"/>
                  </a:lnTo>
                  <a:lnTo>
                    <a:pt x="635" y="2927"/>
                  </a:lnTo>
                  <a:lnTo>
                    <a:pt x="578" y="2934"/>
                  </a:lnTo>
                  <a:lnTo>
                    <a:pt x="523" y="2936"/>
                  </a:lnTo>
                  <a:lnTo>
                    <a:pt x="470" y="2937"/>
                  </a:lnTo>
                  <a:lnTo>
                    <a:pt x="417" y="2935"/>
                  </a:lnTo>
                  <a:lnTo>
                    <a:pt x="367" y="2931"/>
                  </a:lnTo>
                  <a:lnTo>
                    <a:pt x="319" y="2924"/>
                  </a:lnTo>
                  <a:lnTo>
                    <a:pt x="273" y="2918"/>
                  </a:lnTo>
                  <a:lnTo>
                    <a:pt x="230" y="2909"/>
                  </a:lnTo>
                  <a:lnTo>
                    <a:pt x="190" y="2899"/>
                  </a:lnTo>
                  <a:lnTo>
                    <a:pt x="152" y="2889"/>
                  </a:lnTo>
                  <a:lnTo>
                    <a:pt x="120" y="2878"/>
                  </a:lnTo>
                  <a:lnTo>
                    <a:pt x="89" y="2869"/>
                  </a:lnTo>
                  <a:lnTo>
                    <a:pt x="63" y="2860"/>
                  </a:lnTo>
                  <a:lnTo>
                    <a:pt x="41" y="2851"/>
                  </a:lnTo>
                  <a:lnTo>
                    <a:pt x="24" y="2844"/>
                  </a:lnTo>
                  <a:lnTo>
                    <a:pt x="11" y="2839"/>
                  </a:lnTo>
                  <a:lnTo>
                    <a:pt x="3" y="2835"/>
                  </a:lnTo>
                  <a:lnTo>
                    <a:pt x="0" y="2834"/>
                  </a:lnTo>
                  <a:lnTo>
                    <a:pt x="2" y="2834"/>
                  </a:lnTo>
                  <a:lnTo>
                    <a:pt x="7" y="2836"/>
                  </a:lnTo>
                  <a:lnTo>
                    <a:pt x="15" y="2838"/>
                  </a:lnTo>
                  <a:lnTo>
                    <a:pt x="25" y="2840"/>
                  </a:lnTo>
                  <a:lnTo>
                    <a:pt x="37" y="2844"/>
                  </a:lnTo>
                  <a:lnTo>
                    <a:pt x="50" y="2847"/>
                  </a:lnTo>
                  <a:lnTo>
                    <a:pt x="66" y="2850"/>
                  </a:lnTo>
                  <a:lnTo>
                    <a:pt x="83" y="2851"/>
                  </a:lnTo>
                  <a:lnTo>
                    <a:pt x="100" y="2852"/>
                  </a:lnTo>
                  <a:lnTo>
                    <a:pt x="117" y="2851"/>
                  </a:lnTo>
                  <a:lnTo>
                    <a:pt x="135" y="2848"/>
                  </a:lnTo>
                  <a:lnTo>
                    <a:pt x="152" y="2844"/>
                  </a:lnTo>
                  <a:lnTo>
                    <a:pt x="169" y="2839"/>
                  </a:lnTo>
                  <a:lnTo>
                    <a:pt x="185" y="2830"/>
                  </a:lnTo>
                  <a:lnTo>
                    <a:pt x="201" y="2818"/>
                  </a:lnTo>
                  <a:lnTo>
                    <a:pt x="214" y="2804"/>
                  </a:lnTo>
                  <a:lnTo>
                    <a:pt x="224" y="2787"/>
                  </a:lnTo>
                  <a:lnTo>
                    <a:pt x="234" y="2766"/>
                  </a:lnTo>
                  <a:lnTo>
                    <a:pt x="239" y="2741"/>
                  </a:lnTo>
                  <a:lnTo>
                    <a:pt x="243" y="2711"/>
                  </a:lnTo>
                  <a:lnTo>
                    <a:pt x="243" y="2676"/>
                  </a:lnTo>
                  <a:lnTo>
                    <a:pt x="239" y="2638"/>
                  </a:lnTo>
                  <a:lnTo>
                    <a:pt x="231" y="2595"/>
                  </a:lnTo>
                  <a:lnTo>
                    <a:pt x="228" y="2575"/>
                  </a:lnTo>
                  <a:lnTo>
                    <a:pt x="223" y="2548"/>
                  </a:lnTo>
                  <a:lnTo>
                    <a:pt x="218" y="2515"/>
                  </a:lnTo>
                  <a:lnTo>
                    <a:pt x="211" y="2476"/>
                  </a:lnTo>
                  <a:lnTo>
                    <a:pt x="203" y="2431"/>
                  </a:lnTo>
                  <a:lnTo>
                    <a:pt x="196" y="2384"/>
                  </a:lnTo>
                  <a:lnTo>
                    <a:pt x="189" y="2333"/>
                  </a:lnTo>
                  <a:lnTo>
                    <a:pt x="182" y="2279"/>
                  </a:lnTo>
                  <a:lnTo>
                    <a:pt x="177" y="2225"/>
                  </a:lnTo>
                  <a:lnTo>
                    <a:pt x="173" y="2169"/>
                  </a:lnTo>
                  <a:lnTo>
                    <a:pt x="173" y="2114"/>
                  </a:lnTo>
                  <a:lnTo>
                    <a:pt x="175" y="2060"/>
                  </a:lnTo>
                  <a:lnTo>
                    <a:pt x="179" y="2007"/>
                  </a:lnTo>
                  <a:lnTo>
                    <a:pt x="186" y="1957"/>
                  </a:lnTo>
                  <a:lnTo>
                    <a:pt x="200" y="1910"/>
                  </a:lnTo>
                  <a:lnTo>
                    <a:pt x="211" y="1879"/>
                  </a:lnTo>
                  <a:lnTo>
                    <a:pt x="227" y="1846"/>
                  </a:lnTo>
                  <a:lnTo>
                    <a:pt x="247" y="1811"/>
                  </a:lnTo>
                  <a:lnTo>
                    <a:pt x="270" y="1775"/>
                  </a:lnTo>
                  <a:lnTo>
                    <a:pt x="295" y="1738"/>
                  </a:lnTo>
                  <a:lnTo>
                    <a:pt x="324" y="1700"/>
                  </a:lnTo>
                  <a:lnTo>
                    <a:pt x="354" y="1664"/>
                  </a:lnTo>
                  <a:lnTo>
                    <a:pt x="384" y="1626"/>
                  </a:lnTo>
                  <a:lnTo>
                    <a:pt x="417" y="1589"/>
                  </a:lnTo>
                  <a:lnTo>
                    <a:pt x="450" y="1552"/>
                  </a:lnTo>
                  <a:lnTo>
                    <a:pt x="483" y="1517"/>
                  </a:lnTo>
                  <a:lnTo>
                    <a:pt x="514" y="1483"/>
                  </a:lnTo>
                  <a:lnTo>
                    <a:pt x="546" y="1450"/>
                  </a:lnTo>
                  <a:lnTo>
                    <a:pt x="576" y="1420"/>
                  </a:lnTo>
                  <a:lnTo>
                    <a:pt x="605" y="1392"/>
                  </a:lnTo>
                  <a:lnTo>
                    <a:pt x="629" y="1367"/>
                  </a:lnTo>
                  <a:lnTo>
                    <a:pt x="653" y="1345"/>
                  </a:lnTo>
                  <a:lnTo>
                    <a:pt x="673" y="1325"/>
                  </a:lnTo>
                  <a:lnTo>
                    <a:pt x="690" y="1311"/>
                  </a:lnTo>
                  <a:lnTo>
                    <a:pt x="702" y="1299"/>
                  </a:lnTo>
                  <a:lnTo>
                    <a:pt x="709" y="1292"/>
                  </a:lnTo>
                  <a:lnTo>
                    <a:pt x="712" y="1290"/>
                  </a:lnTo>
                  <a:lnTo>
                    <a:pt x="715" y="1287"/>
                  </a:lnTo>
                  <a:lnTo>
                    <a:pt x="721" y="1279"/>
                  </a:lnTo>
                  <a:lnTo>
                    <a:pt x="730" y="1266"/>
                  </a:lnTo>
                  <a:lnTo>
                    <a:pt x="744" y="1248"/>
                  </a:lnTo>
                  <a:lnTo>
                    <a:pt x="759" y="1225"/>
                  </a:lnTo>
                  <a:lnTo>
                    <a:pt x="776" y="1199"/>
                  </a:lnTo>
                  <a:lnTo>
                    <a:pt x="796" y="1168"/>
                  </a:lnTo>
                  <a:lnTo>
                    <a:pt x="816" y="1132"/>
                  </a:lnTo>
                  <a:lnTo>
                    <a:pt x="837" y="1092"/>
                  </a:lnTo>
                  <a:lnTo>
                    <a:pt x="856" y="1050"/>
                  </a:lnTo>
                  <a:lnTo>
                    <a:pt x="876" y="1002"/>
                  </a:lnTo>
                  <a:lnTo>
                    <a:pt x="894" y="953"/>
                  </a:lnTo>
                  <a:lnTo>
                    <a:pt x="911" y="899"/>
                  </a:lnTo>
                  <a:lnTo>
                    <a:pt x="927" y="842"/>
                  </a:lnTo>
                  <a:lnTo>
                    <a:pt x="939" y="783"/>
                  </a:lnTo>
                  <a:lnTo>
                    <a:pt x="948" y="722"/>
                  </a:lnTo>
                  <a:lnTo>
                    <a:pt x="953" y="657"/>
                  </a:lnTo>
                  <a:lnTo>
                    <a:pt x="955" y="591"/>
                  </a:lnTo>
                  <a:lnTo>
                    <a:pt x="951" y="522"/>
                  </a:lnTo>
                  <a:lnTo>
                    <a:pt x="941" y="451"/>
                  </a:lnTo>
                  <a:lnTo>
                    <a:pt x="927" y="379"/>
                  </a:lnTo>
                  <a:lnTo>
                    <a:pt x="906" y="306"/>
                  </a:lnTo>
                  <a:lnTo>
                    <a:pt x="879" y="231"/>
                  </a:lnTo>
                  <a:lnTo>
                    <a:pt x="843" y="155"/>
                  </a:lnTo>
                  <a:lnTo>
                    <a:pt x="800" y="79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endParaRPr lang="ru-RU" sz="156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613152" y="3951468"/>
              <a:ext cx="2238496" cy="988727"/>
            </a:xfrm>
            <a:custGeom>
              <a:avLst/>
              <a:gdLst>
                <a:gd name="T0" fmla="*/ 2785 w 2907"/>
                <a:gd name="T1" fmla="*/ 223 h 1284"/>
                <a:gd name="T2" fmla="*/ 2586 w 2907"/>
                <a:gd name="T3" fmla="*/ 507 h 1284"/>
                <a:gd name="T4" fmla="*/ 2371 w 2907"/>
                <a:gd name="T5" fmla="*/ 737 h 1284"/>
                <a:gd name="T6" fmla="*/ 2146 w 2907"/>
                <a:gd name="T7" fmla="*/ 915 h 1284"/>
                <a:gd name="T8" fmla="*/ 1919 w 2907"/>
                <a:gd name="T9" fmla="*/ 1052 h 1284"/>
                <a:gd name="T10" fmla="*/ 1696 w 2907"/>
                <a:gd name="T11" fmla="*/ 1149 h 1284"/>
                <a:gd name="T12" fmla="*/ 1482 w 2907"/>
                <a:gd name="T13" fmla="*/ 1216 h 1284"/>
                <a:gd name="T14" fmla="*/ 1286 w 2907"/>
                <a:gd name="T15" fmla="*/ 1256 h 1284"/>
                <a:gd name="T16" fmla="*/ 1114 w 2907"/>
                <a:gd name="T17" fmla="*/ 1277 h 1284"/>
                <a:gd name="T18" fmla="*/ 971 w 2907"/>
                <a:gd name="T19" fmla="*/ 1284 h 1284"/>
                <a:gd name="T20" fmla="*/ 865 w 2907"/>
                <a:gd name="T21" fmla="*/ 1283 h 1284"/>
                <a:gd name="T22" fmla="*/ 801 w 2907"/>
                <a:gd name="T23" fmla="*/ 1280 h 1284"/>
                <a:gd name="T24" fmla="*/ 633 w 2907"/>
                <a:gd name="T25" fmla="*/ 1228 h 1284"/>
                <a:gd name="T26" fmla="*/ 437 w 2907"/>
                <a:gd name="T27" fmla="*/ 1123 h 1284"/>
                <a:gd name="T28" fmla="*/ 287 w 2907"/>
                <a:gd name="T29" fmla="*/ 993 h 1284"/>
                <a:gd name="T30" fmla="*/ 174 w 2907"/>
                <a:gd name="T31" fmla="*/ 848 h 1284"/>
                <a:gd name="T32" fmla="*/ 94 w 2907"/>
                <a:gd name="T33" fmla="*/ 700 h 1284"/>
                <a:gd name="T34" fmla="*/ 42 w 2907"/>
                <a:gd name="T35" fmla="*/ 556 h 1284"/>
                <a:gd name="T36" fmla="*/ 13 w 2907"/>
                <a:gd name="T37" fmla="*/ 427 h 1284"/>
                <a:gd name="T38" fmla="*/ 1 w 2907"/>
                <a:gd name="T39" fmla="*/ 324 h 1284"/>
                <a:gd name="T40" fmla="*/ 0 w 2907"/>
                <a:gd name="T41" fmla="*/ 255 h 1284"/>
                <a:gd name="T42" fmla="*/ 5 w 2907"/>
                <a:gd name="T43" fmla="*/ 236 h 1284"/>
                <a:gd name="T44" fmla="*/ 10 w 2907"/>
                <a:gd name="T45" fmla="*/ 255 h 1284"/>
                <a:gd name="T46" fmla="*/ 19 w 2907"/>
                <a:gd name="T47" fmla="*/ 288 h 1284"/>
                <a:gd name="T48" fmla="*/ 40 w 2907"/>
                <a:gd name="T49" fmla="*/ 324 h 1284"/>
                <a:gd name="T50" fmla="*/ 78 w 2907"/>
                <a:gd name="T51" fmla="*/ 351 h 1284"/>
                <a:gd name="T52" fmla="*/ 139 w 2907"/>
                <a:gd name="T53" fmla="*/ 359 h 1284"/>
                <a:gd name="T54" fmla="*/ 229 w 2907"/>
                <a:gd name="T55" fmla="*/ 337 h 1284"/>
                <a:gd name="T56" fmla="*/ 371 w 2907"/>
                <a:gd name="T57" fmla="*/ 266 h 1284"/>
                <a:gd name="T58" fmla="*/ 540 w 2907"/>
                <a:gd name="T59" fmla="*/ 175 h 1284"/>
                <a:gd name="T60" fmla="*/ 692 w 2907"/>
                <a:gd name="T61" fmla="*/ 112 h 1284"/>
                <a:gd name="T62" fmla="*/ 839 w 2907"/>
                <a:gd name="T63" fmla="*/ 77 h 1284"/>
                <a:gd name="T64" fmla="*/ 989 w 2907"/>
                <a:gd name="T65" fmla="*/ 74 h 1284"/>
                <a:gd name="T66" fmla="*/ 1153 w 2907"/>
                <a:gd name="T67" fmla="*/ 109 h 1284"/>
                <a:gd name="T68" fmla="*/ 1338 w 2907"/>
                <a:gd name="T69" fmla="*/ 181 h 1284"/>
                <a:gd name="T70" fmla="*/ 1554 w 2907"/>
                <a:gd name="T71" fmla="*/ 295 h 1284"/>
                <a:gd name="T72" fmla="*/ 1813 w 2907"/>
                <a:gd name="T73" fmla="*/ 396 h 1284"/>
                <a:gd name="T74" fmla="*/ 2050 w 2907"/>
                <a:gd name="T75" fmla="*/ 431 h 1284"/>
                <a:gd name="T76" fmla="*/ 2257 w 2907"/>
                <a:gd name="T77" fmla="*/ 422 h 1284"/>
                <a:gd name="T78" fmla="*/ 2435 w 2907"/>
                <a:gd name="T79" fmla="*/ 376 h 1284"/>
                <a:gd name="T80" fmla="*/ 2587 w 2907"/>
                <a:gd name="T81" fmla="*/ 301 h 1284"/>
                <a:gd name="T82" fmla="*/ 2714 w 2907"/>
                <a:gd name="T83" fmla="*/ 208 h 1284"/>
                <a:gd name="T84" fmla="*/ 2821 w 2907"/>
                <a:gd name="T85" fmla="*/ 105 h 1284"/>
                <a:gd name="T86" fmla="*/ 2907 w 2907"/>
                <a:gd name="T8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7" h="1284">
                  <a:moveTo>
                    <a:pt x="2907" y="0"/>
                  </a:moveTo>
                  <a:lnTo>
                    <a:pt x="2847" y="114"/>
                  </a:lnTo>
                  <a:lnTo>
                    <a:pt x="2785" y="223"/>
                  </a:lnTo>
                  <a:lnTo>
                    <a:pt x="2721" y="324"/>
                  </a:lnTo>
                  <a:lnTo>
                    <a:pt x="2654" y="419"/>
                  </a:lnTo>
                  <a:lnTo>
                    <a:pt x="2586" y="507"/>
                  </a:lnTo>
                  <a:lnTo>
                    <a:pt x="2515" y="590"/>
                  </a:lnTo>
                  <a:lnTo>
                    <a:pt x="2443" y="666"/>
                  </a:lnTo>
                  <a:lnTo>
                    <a:pt x="2371" y="737"/>
                  </a:lnTo>
                  <a:lnTo>
                    <a:pt x="2296" y="801"/>
                  </a:lnTo>
                  <a:lnTo>
                    <a:pt x="2222" y="862"/>
                  </a:lnTo>
                  <a:lnTo>
                    <a:pt x="2146" y="915"/>
                  </a:lnTo>
                  <a:lnTo>
                    <a:pt x="2071" y="965"/>
                  </a:lnTo>
                  <a:lnTo>
                    <a:pt x="1995" y="1011"/>
                  </a:lnTo>
                  <a:lnTo>
                    <a:pt x="1919" y="1052"/>
                  </a:lnTo>
                  <a:lnTo>
                    <a:pt x="1844" y="1089"/>
                  </a:lnTo>
                  <a:lnTo>
                    <a:pt x="1769" y="1120"/>
                  </a:lnTo>
                  <a:lnTo>
                    <a:pt x="1696" y="1149"/>
                  </a:lnTo>
                  <a:lnTo>
                    <a:pt x="1622" y="1175"/>
                  </a:lnTo>
                  <a:lnTo>
                    <a:pt x="1552" y="1197"/>
                  </a:lnTo>
                  <a:lnTo>
                    <a:pt x="1482" y="1216"/>
                  </a:lnTo>
                  <a:lnTo>
                    <a:pt x="1415" y="1232"/>
                  </a:lnTo>
                  <a:lnTo>
                    <a:pt x="1350" y="1245"/>
                  </a:lnTo>
                  <a:lnTo>
                    <a:pt x="1286" y="1256"/>
                  </a:lnTo>
                  <a:lnTo>
                    <a:pt x="1225" y="1264"/>
                  </a:lnTo>
                  <a:lnTo>
                    <a:pt x="1168" y="1272"/>
                  </a:lnTo>
                  <a:lnTo>
                    <a:pt x="1114" y="1277"/>
                  </a:lnTo>
                  <a:lnTo>
                    <a:pt x="1063" y="1280"/>
                  </a:lnTo>
                  <a:lnTo>
                    <a:pt x="1014" y="1283"/>
                  </a:lnTo>
                  <a:lnTo>
                    <a:pt x="971" y="1284"/>
                  </a:lnTo>
                  <a:lnTo>
                    <a:pt x="930" y="1284"/>
                  </a:lnTo>
                  <a:lnTo>
                    <a:pt x="895" y="1284"/>
                  </a:lnTo>
                  <a:lnTo>
                    <a:pt x="865" y="1283"/>
                  </a:lnTo>
                  <a:lnTo>
                    <a:pt x="839" y="1281"/>
                  </a:lnTo>
                  <a:lnTo>
                    <a:pt x="816" y="1280"/>
                  </a:lnTo>
                  <a:lnTo>
                    <a:pt x="801" y="1280"/>
                  </a:lnTo>
                  <a:lnTo>
                    <a:pt x="790" y="1280"/>
                  </a:lnTo>
                  <a:lnTo>
                    <a:pt x="709" y="1255"/>
                  </a:lnTo>
                  <a:lnTo>
                    <a:pt x="633" y="1228"/>
                  </a:lnTo>
                  <a:lnTo>
                    <a:pt x="563" y="1196"/>
                  </a:lnTo>
                  <a:lnTo>
                    <a:pt x="498" y="1161"/>
                  </a:lnTo>
                  <a:lnTo>
                    <a:pt x="437" y="1123"/>
                  </a:lnTo>
                  <a:lnTo>
                    <a:pt x="382" y="1081"/>
                  </a:lnTo>
                  <a:lnTo>
                    <a:pt x="333" y="1037"/>
                  </a:lnTo>
                  <a:lnTo>
                    <a:pt x="287" y="993"/>
                  </a:lnTo>
                  <a:lnTo>
                    <a:pt x="245" y="946"/>
                  </a:lnTo>
                  <a:lnTo>
                    <a:pt x="207" y="897"/>
                  </a:lnTo>
                  <a:lnTo>
                    <a:pt x="174" y="848"/>
                  </a:lnTo>
                  <a:lnTo>
                    <a:pt x="144" y="799"/>
                  </a:lnTo>
                  <a:lnTo>
                    <a:pt x="118" y="749"/>
                  </a:lnTo>
                  <a:lnTo>
                    <a:pt x="94" y="700"/>
                  </a:lnTo>
                  <a:lnTo>
                    <a:pt x="74" y="650"/>
                  </a:lnTo>
                  <a:lnTo>
                    <a:pt x="57" y="603"/>
                  </a:lnTo>
                  <a:lnTo>
                    <a:pt x="42" y="556"/>
                  </a:lnTo>
                  <a:lnTo>
                    <a:pt x="30" y="511"/>
                  </a:lnTo>
                  <a:lnTo>
                    <a:pt x="21" y="468"/>
                  </a:lnTo>
                  <a:lnTo>
                    <a:pt x="13" y="427"/>
                  </a:lnTo>
                  <a:lnTo>
                    <a:pt x="7" y="391"/>
                  </a:lnTo>
                  <a:lnTo>
                    <a:pt x="4" y="355"/>
                  </a:lnTo>
                  <a:lnTo>
                    <a:pt x="1" y="324"/>
                  </a:lnTo>
                  <a:lnTo>
                    <a:pt x="0" y="296"/>
                  </a:lnTo>
                  <a:lnTo>
                    <a:pt x="0" y="274"/>
                  </a:lnTo>
                  <a:lnTo>
                    <a:pt x="0" y="255"/>
                  </a:lnTo>
                  <a:lnTo>
                    <a:pt x="1" y="241"/>
                  </a:lnTo>
                  <a:lnTo>
                    <a:pt x="4" y="233"/>
                  </a:lnTo>
                  <a:lnTo>
                    <a:pt x="5" y="236"/>
                  </a:lnTo>
                  <a:lnTo>
                    <a:pt x="6" y="240"/>
                  </a:lnTo>
                  <a:lnTo>
                    <a:pt x="7" y="246"/>
                  </a:lnTo>
                  <a:lnTo>
                    <a:pt x="10" y="255"/>
                  </a:lnTo>
                  <a:lnTo>
                    <a:pt x="11" y="266"/>
                  </a:lnTo>
                  <a:lnTo>
                    <a:pt x="15" y="276"/>
                  </a:lnTo>
                  <a:lnTo>
                    <a:pt x="19" y="288"/>
                  </a:lnTo>
                  <a:lnTo>
                    <a:pt x="24" y="301"/>
                  </a:lnTo>
                  <a:lnTo>
                    <a:pt x="31" y="313"/>
                  </a:lnTo>
                  <a:lnTo>
                    <a:pt x="40" y="324"/>
                  </a:lnTo>
                  <a:lnTo>
                    <a:pt x="51" y="334"/>
                  </a:lnTo>
                  <a:lnTo>
                    <a:pt x="63" y="343"/>
                  </a:lnTo>
                  <a:lnTo>
                    <a:pt x="78" y="351"/>
                  </a:lnTo>
                  <a:lnTo>
                    <a:pt x="95" y="357"/>
                  </a:lnTo>
                  <a:lnTo>
                    <a:pt x="116" y="359"/>
                  </a:lnTo>
                  <a:lnTo>
                    <a:pt x="139" y="359"/>
                  </a:lnTo>
                  <a:lnTo>
                    <a:pt x="166" y="355"/>
                  </a:lnTo>
                  <a:lnTo>
                    <a:pt x="196" y="349"/>
                  </a:lnTo>
                  <a:lnTo>
                    <a:pt x="229" y="337"/>
                  </a:lnTo>
                  <a:lnTo>
                    <a:pt x="267" y="321"/>
                  </a:lnTo>
                  <a:lnTo>
                    <a:pt x="309" y="301"/>
                  </a:lnTo>
                  <a:lnTo>
                    <a:pt x="371" y="266"/>
                  </a:lnTo>
                  <a:lnTo>
                    <a:pt x="430" y="233"/>
                  </a:lnTo>
                  <a:lnTo>
                    <a:pt x="485" y="203"/>
                  </a:lnTo>
                  <a:lnTo>
                    <a:pt x="540" y="175"/>
                  </a:lnTo>
                  <a:lnTo>
                    <a:pt x="591" y="152"/>
                  </a:lnTo>
                  <a:lnTo>
                    <a:pt x="642" y="131"/>
                  </a:lnTo>
                  <a:lnTo>
                    <a:pt x="692" y="112"/>
                  </a:lnTo>
                  <a:lnTo>
                    <a:pt x="742" y="97"/>
                  </a:lnTo>
                  <a:lnTo>
                    <a:pt x="790" y="85"/>
                  </a:lnTo>
                  <a:lnTo>
                    <a:pt x="839" y="77"/>
                  </a:lnTo>
                  <a:lnTo>
                    <a:pt x="888" y="73"/>
                  </a:lnTo>
                  <a:lnTo>
                    <a:pt x="938" y="72"/>
                  </a:lnTo>
                  <a:lnTo>
                    <a:pt x="989" y="74"/>
                  </a:lnTo>
                  <a:lnTo>
                    <a:pt x="1042" y="82"/>
                  </a:lnTo>
                  <a:lnTo>
                    <a:pt x="1097" y="93"/>
                  </a:lnTo>
                  <a:lnTo>
                    <a:pt x="1153" y="109"/>
                  </a:lnTo>
                  <a:lnTo>
                    <a:pt x="1212" y="127"/>
                  </a:lnTo>
                  <a:lnTo>
                    <a:pt x="1274" y="152"/>
                  </a:lnTo>
                  <a:lnTo>
                    <a:pt x="1338" y="181"/>
                  </a:lnTo>
                  <a:lnTo>
                    <a:pt x="1406" y="214"/>
                  </a:lnTo>
                  <a:lnTo>
                    <a:pt x="1478" y="252"/>
                  </a:lnTo>
                  <a:lnTo>
                    <a:pt x="1554" y="295"/>
                  </a:lnTo>
                  <a:lnTo>
                    <a:pt x="1636" y="342"/>
                  </a:lnTo>
                  <a:lnTo>
                    <a:pt x="1726" y="372"/>
                  </a:lnTo>
                  <a:lnTo>
                    <a:pt x="1813" y="396"/>
                  </a:lnTo>
                  <a:lnTo>
                    <a:pt x="1895" y="413"/>
                  </a:lnTo>
                  <a:lnTo>
                    <a:pt x="1974" y="425"/>
                  </a:lnTo>
                  <a:lnTo>
                    <a:pt x="2050" y="431"/>
                  </a:lnTo>
                  <a:lnTo>
                    <a:pt x="2122" y="433"/>
                  </a:lnTo>
                  <a:lnTo>
                    <a:pt x="2191" y="430"/>
                  </a:lnTo>
                  <a:lnTo>
                    <a:pt x="2257" y="422"/>
                  </a:lnTo>
                  <a:lnTo>
                    <a:pt x="2319" y="410"/>
                  </a:lnTo>
                  <a:lnTo>
                    <a:pt x="2379" y="395"/>
                  </a:lnTo>
                  <a:lnTo>
                    <a:pt x="2435" y="376"/>
                  </a:lnTo>
                  <a:lnTo>
                    <a:pt x="2489" y="354"/>
                  </a:lnTo>
                  <a:lnTo>
                    <a:pt x="2539" y="329"/>
                  </a:lnTo>
                  <a:lnTo>
                    <a:pt x="2587" y="301"/>
                  </a:lnTo>
                  <a:lnTo>
                    <a:pt x="2632" y="273"/>
                  </a:lnTo>
                  <a:lnTo>
                    <a:pt x="2675" y="241"/>
                  </a:lnTo>
                  <a:lnTo>
                    <a:pt x="2714" y="208"/>
                  </a:lnTo>
                  <a:lnTo>
                    <a:pt x="2753" y="175"/>
                  </a:lnTo>
                  <a:lnTo>
                    <a:pt x="2788" y="140"/>
                  </a:lnTo>
                  <a:lnTo>
                    <a:pt x="2821" y="105"/>
                  </a:lnTo>
                  <a:lnTo>
                    <a:pt x="2851" y="69"/>
                  </a:lnTo>
                  <a:lnTo>
                    <a:pt x="2880" y="34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endParaRPr lang="ru-RU" sz="156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724530" y="2864176"/>
              <a:ext cx="1528522" cy="2072939"/>
            </a:xfrm>
            <a:custGeom>
              <a:avLst/>
              <a:gdLst>
                <a:gd name="T0" fmla="*/ 731 w 1985"/>
                <a:gd name="T1" fmla="*/ 43 h 2692"/>
                <a:gd name="T2" fmla="*/ 680 w 1985"/>
                <a:gd name="T3" fmla="*/ 110 h 2692"/>
                <a:gd name="T4" fmla="*/ 693 w 1985"/>
                <a:gd name="T5" fmla="*/ 182 h 2692"/>
                <a:gd name="T6" fmla="*/ 755 w 1985"/>
                <a:gd name="T7" fmla="*/ 261 h 2692"/>
                <a:gd name="T8" fmla="*/ 847 w 1985"/>
                <a:gd name="T9" fmla="*/ 349 h 2692"/>
                <a:gd name="T10" fmla="*/ 956 w 1985"/>
                <a:gd name="T11" fmla="*/ 449 h 2692"/>
                <a:gd name="T12" fmla="*/ 1066 w 1985"/>
                <a:gd name="T13" fmla="*/ 562 h 2692"/>
                <a:gd name="T14" fmla="*/ 1160 w 1985"/>
                <a:gd name="T15" fmla="*/ 690 h 2692"/>
                <a:gd name="T16" fmla="*/ 1224 w 1985"/>
                <a:gd name="T17" fmla="*/ 837 h 2692"/>
                <a:gd name="T18" fmla="*/ 1252 w 1985"/>
                <a:gd name="T19" fmla="*/ 1005 h 2692"/>
                <a:gd name="T20" fmla="*/ 1243 w 1985"/>
                <a:gd name="T21" fmla="*/ 1186 h 2692"/>
                <a:gd name="T22" fmla="*/ 1214 w 1985"/>
                <a:gd name="T23" fmla="*/ 1367 h 2692"/>
                <a:gd name="T24" fmla="*/ 1180 w 1985"/>
                <a:gd name="T25" fmla="*/ 1531 h 2692"/>
                <a:gd name="T26" fmla="*/ 1158 w 1985"/>
                <a:gd name="T27" fmla="*/ 1662 h 2692"/>
                <a:gd name="T28" fmla="*/ 1158 w 1985"/>
                <a:gd name="T29" fmla="*/ 1746 h 2692"/>
                <a:gd name="T30" fmla="*/ 1173 w 1985"/>
                <a:gd name="T31" fmla="*/ 1846 h 2692"/>
                <a:gd name="T32" fmla="*/ 1206 w 1985"/>
                <a:gd name="T33" fmla="*/ 1972 h 2692"/>
                <a:gd name="T34" fmla="*/ 1264 w 1985"/>
                <a:gd name="T35" fmla="*/ 2112 h 2692"/>
                <a:gd name="T36" fmla="*/ 1349 w 1985"/>
                <a:gd name="T37" fmla="*/ 2259 h 2692"/>
                <a:gd name="T38" fmla="*/ 1467 w 1985"/>
                <a:gd name="T39" fmla="*/ 2402 h 2692"/>
                <a:gd name="T40" fmla="*/ 1624 w 1985"/>
                <a:gd name="T41" fmla="*/ 2532 h 2692"/>
                <a:gd name="T42" fmla="*/ 1823 w 1985"/>
                <a:gd name="T43" fmla="*/ 2638 h 2692"/>
                <a:gd name="T44" fmla="*/ 1860 w 1985"/>
                <a:gd name="T45" fmla="*/ 2679 h 2692"/>
                <a:gd name="T46" fmla="*/ 1521 w 1985"/>
                <a:gd name="T47" fmla="*/ 2613 h 2692"/>
                <a:gd name="T48" fmla="*/ 1223 w 1985"/>
                <a:gd name="T49" fmla="*/ 2510 h 2692"/>
                <a:gd name="T50" fmla="*/ 966 w 1985"/>
                <a:gd name="T51" fmla="*/ 2379 h 2692"/>
                <a:gd name="T52" fmla="*/ 747 w 1985"/>
                <a:gd name="T53" fmla="*/ 2224 h 2692"/>
                <a:gd name="T54" fmla="*/ 561 w 1985"/>
                <a:gd name="T55" fmla="*/ 2054 h 2692"/>
                <a:gd name="T56" fmla="*/ 409 w 1985"/>
                <a:gd name="T57" fmla="*/ 1877 h 2692"/>
                <a:gd name="T58" fmla="*/ 284 w 1985"/>
                <a:gd name="T59" fmla="*/ 1700 h 2692"/>
                <a:gd name="T60" fmla="*/ 187 w 1985"/>
                <a:gd name="T61" fmla="*/ 1530 h 2692"/>
                <a:gd name="T62" fmla="*/ 113 w 1985"/>
                <a:gd name="T63" fmla="*/ 1374 h 2692"/>
                <a:gd name="T64" fmla="*/ 60 w 1985"/>
                <a:gd name="T65" fmla="*/ 1239 h 2692"/>
                <a:gd name="T66" fmla="*/ 26 w 1985"/>
                <a:gd name="T67" fmla="*/ 1132 h 2692"/>
                <a:gd name="T68" fmla="*/ 8 w 1985"/>
                <a:gd name="T69" fmla="*/ 1063 h 2692"/>
                <a:gd name="T70" fmla="*/ 1 w 1985"/>
                <a:gd name="T71" fmla="*/ 884 h 2692"/>
                <a:gd name="T72" fmla="*/ 41 w 1985"/>
                <a:gd name="T73" fmla="*/ 664 h 2692"/>
                <a:gd name="T74" fmla="*/ 122 w 1985"/>
                <a:gd name="T75" fmla="*/ 475 h 2692"/>
                <a:gd name="T76" fmla="*/ 235 w 1985"/>
                <a:gd name="T77" fmla="*/ 319 h 2692"/>
                <a:gd name="T78" fmla="*/ 370 w 1985"/>
                <a:gd name="T79" fmla="*/ 193 h 2692"/>
                <a:gd name="T80" fmla="*/ 516 w 1985"/>
                <a:gd name="T81" fmla="*/ 97 h 2692"/>
                <a:gd name="T82" fmla="*/ 666 w 1985"/>
                <a:gd name="T83" fmla="*/ 33 h 2692"/>
                <a:gd name="T84" fmla="*/ 808 w 1985"/>
                <a:gd name="T85" fmla="*/ 0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5" h="2692">
                  <a:moveTo>
                    <a:pt x="808" y="0"/>
                  </a:moveTo>
                  <a:lnTo>
                    <a:pt x="764" y="22"/>
                  </a:lnTo>
                  <a:lnTo>
                    <a:pt x="731" y="43"/>
                  </a:lnTo>
                  <a:lnTo>
                    <a:pt x="707" y="66"/>
                  </a:lnTo>
                  <a:lnTo>
                    <a:pt x="690" y="88"/>
                  </a:lnTo>
                  <a:lnTo>
                    <a:pt x="680" y="110"/>
                  </a:lnTo>
                  <a:lnTo>
                    <a:pt x="679" y="134"/>
                  </a:lnTo>
                  <a:lnTo>
                    <a:pt x="684" y="158"/>
                  </a:lnTo>
                  <a:lnTo>
                    <a:pt x="693" y="182"/>
                  </a:lnTo>
                  <a:lnTo>
                    <a:pt x="709" y="209"/>
                  </a:lnTo>
                  <a:lnTo>
                    <a:pt x="730" y="234"/>
                  </a:lnTo>
                  <a:lnTo>
                    <a:pt x="755" y="261"/>
                  </a:lnTo>
                  <a:lnTo>
                    <a:pt x="783" y="290"/>
                  </a:lnTo>
                  <a:lnTo>
                    <a:pt x="814" y="319"/>
                  </a:lnTo>
                  <a:lnTo>
                    <a:pt x="847" y="349"/>
                  </a:lnTo>
                  <a:lnTo>
                    <a:pt x="882" y="381"/>
                  </a:lnTo>
                  <a:lnTo>
                    <a:pt x="919" y="413"/>
                  </a:lnTo>
                  <a:lnTo>
                    <a:pt x="956" y="449"/>
                  </a:lnTo>
                  <a:lnTo>
                    <a:pt x="994" y="484"/>
                  </a:lnTo>
                  <a:lnTo>
                    <a:pt x="1030" y="522"/>
                  </a:lnTo>
                  <a:lnTo>
                    <a:pt x="1066" y="562"/>
                  </a:lnTo>
                  <a:lnTo>
                    <a:pt x="1100" y="602"/>
                  </a:lnTo>
                  <a:lnTo>
                    <a:pt x="1131" y="646"/>
                  </a:lnTo>
                  <a:lnTo>
                    <a:pt x="1160" y="690"/>
                  </a:lnTo>
                  <a:lnTo>
                    <a:pt x="1186" y="737"/>
                  </a:lnTo>
                  <a:lnTo>
                    <a:pt x="1207" y="786"/>
                  </a:lnTo>
                  <a:lnTo>
                    <a:pt x="1224" y="837"/>
                  </a:lnTo>
                  <a:lnTo>
                    <a:pt x="1239" y="891"/>
                  </a:lnTo>
                  <a:lnTo>
                    <a:pt x="1248" y="946"/>
                  </a:lnTo>
                  <a:lnTo>
                    <a:pt x="1252" y="1005"/>
                  </a:lnTo>
                  <a:lnTo>
                    <a:pt x="1253" y="1064"/>
                  </a:lnTo>
                  <a:lnTo>
                    <a:pt x="1249" y="1124"/>
                  </a:lnTo>
                  <a:lnTo>
                    <a:pt x="1243" y="1186"/>
                  </a:lnTo>
                  <a:lnTo>
                    <a:pt x="1235" y="1248"/>
                  </a:lnTo>
                  <a:lnTo>
                    <a:pt x="1224" y="1308"/>
                  </a:lnTo>
                  <a:lnTo>
                    <a:pt x="1214" y="1367"/>
                  </a:lnTo>
                  <a:lnTo>
                    <a:pt x="1202" y="1423"/>
                  </a:lnTo>
                  <a:lnTo>
                    <a:pt x="1190" y="1479"/>
                  </a:lnTo>
                  <a:lnTo>
                    <a:pt x="1180" y="1531"/>
                  </a:lnTo>
                  <a:lnTo>
                    <a:pt x="1171" y="1580"/>
                  </a:lnTo>
                  <a:lnTo>
                    <a:pt x="1163" y="1623"/>
                  </a:lnTo>
                  <a:lnTo>
                    <a:pt x="1158" y="1662"/>
                  </a:lnTo>
                  <a:lnTo>
                    <a:pt x="1156" y="1696"/>
                  </a:lnTo>
                  <a:lnTo>
                    <a:pt x="1156" y="1719"/>
                  </a:lnTo>
                  <a:lnTo>
                    <a:pt x="1158" y="1746"/>
                  </a:lnTo>
                  <a:lnTo>
                    <a:pt x="1161" y="1776"/>
                  </a:lnTo>
                  <a:lnTo>
                    <a:pt x="1167" y="1809"/>
                  </a:lnTo>
                  <a:lnTo>
                    <a:pt x="1173" y="1846"/>
                  </a:lnTo>
                  <a:lnTo>
                    <a:pt x="1182" y="1887"/>
                  </a:lnTo>
                  <a:lnTo>
                    <a:pt x="1193" y="1929"/>
                  </a:lnTo>
                  <a:lnTo>
                    <a:pt x="1206" y="1972"/>
                  </a:lnTo>
                  <a:lnTo>
                    <a:pt x="1223" y="2018"/>
                  </a:lnTo>
                  <a:lnTo>
                    <a:pt x="1241" y="2065"/>
                  </a:lnTo>
                  <a:lnTo>
                    <a:pt x="1264" y="2112"/>
                  </a:lnTo>
                  <a:lnTo>
                    <a:pt x="1289" y="2162"/>
                  </a:lnTo>
                  <a:lnTo>
                    <a:pt x="1316" y="2211"/>
                  </a:lnTo>
                  <a:lnTo>
                    <a:pt x="1349" y="2259"/>
                  </a:lnTo>
                  <a:lnTo>
                    <a:pt x="1384" y="2308"/>
                  </a:lnTo>
                  <a:lnTo>
                    <a:pt x="1424" y="2356"/>
                  </a:lnTo>
                  <a:lnTo>
                    <a:pt x="1467" y="2402"/>
                  </a:lnTo>
                  <a:lnTo>
                    <a:pt x="1515" y="2447"/>
                  </a:lnTo>
                  <a:lnTo>
                    <a:pt x="1567" y="2490"/>
                  </a:lnTo>
                  <a:lnTo>
                    <a:pt x="1624" y="2532"/>
                  </a:lnTo>
                  <a:lnTo>
                    <a:pt x="1686" y="2570"/>
                  </a:lnTo>
                  <a:lnTo>
                    <a:pt x="1753" y="2605"/>
                  </a:lnTo>
                  <a:lnTo>
                    <a:pt x="1823" y="2638"/>
                  </a:lnTo>
                  <a:lnTo>
                    <a:pt x="1901" y="2667"/>
                  </a:lnTo>
                  <a:lnTo>
                    <a:pt x="1985" y="2692"/>
                  </a:lnTo>
                  <a:lnTo>
                    <a:pt x="1860" y="2679"/>
                  </a:lnTo>
                  <a:lnTo>
                    <a:pt x="1742" y="2662"/>
                  </a:lnTo>
                  <a:lnTo>
                    <a:pt x="1629" y="2640"/>
                  </a:lnTo>
                  <a:lnTo>
                    <a:pt x="1521" y="2613"/>
                  </a:lnTo>
                  <a:lnTo>
                    <a:pt x="1417" y="2582"/>
                  </a:lnTo>
                  <a:lnTo>
                    <a:pt x="1317" y="2548"/>
                  </a:lnTo>
                  <a:lnTo>
                    <a:pt x="1223" y="2510"/>
                  </a:lnTo>
                  <a:lnTo>
                    <a:pt x="1134" y="2469"/>
                  </a:lnTo>
                  <a:lnTo>
                    <a:pt x="1047" y="2424"/>
                  </a:lnTo>
                  <a:lnTo>
                    <a:pt x="966" y="2379"/>
                  </a:lnTo>
                  <a:lnTo>
                    <a:pt x="889" y="2329"/>
                  </a:lnTo>
                  <a:lnTo>
                    <a:pt x="815" y="2278"/>
                  </a:lnTo>
                  <a:lnTo>
                    <a:pt x="747" y="2224"/>
                  </a:lnTo>
                  <a:lnTo>
                    <a:pt x="682" y="2169"/>
                  </a:lnTo>
                  <a:lnTo>
                    <a:pt x="620" y="2112"/>
                  </a:lnTo>
                  <a:lnTo>
                    <a:pt x="561" y="2054"/>
                  </a:lnTo>
                  <a:lnTo>
                    <a:pt x="507" y="1995"/>
                  </a:lnTo>
                  <a:lnTo>
                    <a:pt x="456" y="1936"/>
                  </a:lnTo>
                  <a:lnTo>
                    <a:pt x="409" y="1877"/>
                  </a:lnTo>
                  <a:lnTo>
                    <a:pt x="364" y="1817"/>
                  </a:lnTo>
                  <a:lnTo>
                    <a:pt x="322" y="1758"/>
                  </a:lnTo>
                  <a:lnTo>
                    <a:pt x="284" y="1700"/>
                  </a:lnTo>
                  <a:lnTo>
                    <a:pt x="249" y="1641"/>
                  </a:lnTo>
                  <a:lnTo>
                    <a:pt x="216" y="1585"/>
                  </a:lnTo>
                  <a:lnTo>
                    <a:pt x="187" y="1530"/>
                  </a:lnTo>
                  <a:lnTo>
                    <a:pt x="160" y="1476"/>
                  </a:lnTo>
                  <a:lnTo>
                    <a:pt x="135" y="1423"/>
                  </a:lnTo>
                  <a:lnTo>
                    <a:pt x="113" y="1374"/>
                  </a:lnTo>
                  <a:lnTo>
                    <a:pt x="93" y="1325"/>
                  </a:lnTo>
                  <a:lnTo>
                    <a:pt x="76" y="1280"/>
                  </a:lnTo>
                  <a:lnTo>
                    <a:pt x="60" y="1239"/>
                  </a:lnTo>
                  <a:lnTo>
                    <a:pt x="47" y="1199"/>
                  </a:lnTo>
                  <a:lnTo>
                    <a:pt x="35" y="1164"/>
                  </a:lnTo>
                  <a:lnTo>
                    <a:pt x="26" y="1132"/>
                  </a:lnTo>
                  <a:lnTo>
                    <a:pt x="18" y="1105"/>
                  </a:lnTo>
                  <a:lnTo>
                    <a:pt x="12" y="1081"/>
                  </a:lnTo>
                  <a:lnTo>
                    <a:pt x="8" y="1063"/>
                  </a:lnTo>
                  <a:lnTo>
                    <a:pt x="4" y="1048"/>
                  </a:lnTo>
                  <a:lnTo>
                    <a:pt x="0" y="964"/>
                  </a:lnTo>
                  <a:lnTo>
                    <a:pt x="1" y="884"/>
                  </a:lnTo>
                  <a:lnTo>
                    <a:pt x="9" y="807"/>
                  </a:lnTo>
                  <a:lnTo>
                    <a:pt x="22" y="733"/>
                  </a:lnTo>
                  <a:lnTo>
                    <a:pt x="41" y="664"/>
                  </a:lnTo>
                  <a:lnTo>
                    <a:pt x="64" y="598"/>
                  </a:lnTo>
                  <a:lnTo>
                    <a:pt x="90" y="534"/>
                  </a:lnTo>
                  <a:lnTo>
                    <a:pt x="122" y="475"/>
                  </a:lnTo>
                  <a:lnTo>
                    <a:pt x="156" y="420"/>
                  </a:lnTo>
                  <a:lnTo>
                    <a:pt x="194" y="367"/>
                  </a:lnTo>
                  <a:lnTo>
                    <a:pt x="235" y="319"/>
                  </a:lnTo>
                  <a:lnTo>
                    <a:pt x="278" y="273"/>
                  </a:lnTo>
                  <a:lnTo>
                    <a:pt x="322" y="231"/>
                  </a:lnTo>
                  <a:lnTo>
                    <a:pt x="370" y="193"/>
                  </a:lnTo>
                  <a:lnTo>
                    <a:pt x="418" y="158"/>
                  </a:lnTo>
                  <a:lnTo>
                    <a:pt x="467" y="126"/>
                  </a:lnTo>
                  <a:lnTo>
                    <a:pt x="516" y="97"/>
                  </a:lnTo>
                  <a:lnTo>
                    <a:pt x="566" y="72"/>
                  </a:lnTo>
                  <a:lnTo>
                    <a:pt x="616" y="51"/>
                  </a:lnTo>
                  <a:lnTo>
                    <a:pt x="666" y="33"/>
                  </a:lnTo>
                  <a:lnTo>
                    <a:pt x="714" y="18"/>
                  </a:lnTo>
                  <a:lnTo>
                    <a:pt x="762" y="8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endParaRPr lang="ru-RU" sz="156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81023" y="4048296"/>
            <a:ext cx="386534" cy="339364"/>
            <a:chOff x="6369689" y="1149437"/>
            <a:chExt cx="386534" cy="339364"/>
          </a:xfrm>
          <a:solidFill>
            <a:schemeClr val="bg1"/>
          </a:solidFill>
        </p:grpSpPr>
        <p:sp>
          <p:nvSpPr>
            <p:cNvPr id="11" name="Freeform 19"/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20"/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1"/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20174" y="4170153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21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48773" y="2660239"/>
            <a:ext cx="386534" cy="386534"/>
            <a:chOff x="8103197" y="5479932"/>
            <a:chExt cx="386534" cy="386534"/>
          </a:xfrm>
          <a:solidFill>
            <a:schemeClr val="bg1"/>
          </a:solidFill>
        </p:grpSpPr>
        <p:sp>
          <p:nvSpPr>
            <p:cNvPr id="26" name="Freeform 172"/>
            <p:cNvSpPr>
              <a:spLocks noEditPoints="1"/>
            </p:cNvSpPr>
            <p:nvPr/>
          </p:nvSpPr>
          <p:spPr bwMode="auto">
            <a:xfrm>
              <a:off x="8103197" y="5479932"/>
              <a:ext cx="386534" cy="386534"/>
            </a:xfrm>
            <a:custGeom>
              <a:avLst/>
              <a:gdLst>
                <a:gd name="T0" fmla="*/ 8 w 256"/>
                <a:gd name="T1" fmla="*/ 216 h 256"/>
                <a:gd name="T2" fmla="*/ 56 w 256"/>
                <a:gd name="T3" fmla="*/ 216 h 256"/>
                <a:gd name="T4" fmla="*/ 56 w 256"/>
                <a:gd name="T5" fmla="*/ 248 h 256"/>
                <a:gd name="T6" fmla="*/ 64 w 256"/>
                <a:gd name="T7" fmla="*/ 256 h 256"/>
                <a:gd name="T8" fmla="*/ 192 w 256"/>
                <a:gd name="T9" fmla="*/ 256 h 256"/>
                <a:gd name="T10" fmla="*/ 200 w 256"/>
                <a:gd name="T11" fmla="*/ 248 h 256"/>
                <a:gd name="T12" fmla="*/ 200 w 256"/>
                <a:gd name="T13" fmla="*/ 216 h 256"/>
                <a:gd name="T14" fmla="*/ 248 w 256"/>
                <a:gd name="T15" fmla="*/ 216 h 256"/>
                <a:gd name="T16" fmla="*/ 256 w 256"/>
                <a:gd name="T17" fmla="*/ 208 h 256"/>
                <a:gd name="T18" fmla="*/ 256 w 256"/>
                <a:gd name="T19" fmla="*/ 80 h 256"/>
                <a:gd name="T20" fmla="*/ 248 w 256"/>
                <a:gd name="T21" fmla="*/ 72 h 256"/>
                <a:gd name="T22" fmla="*/ 200 w 256"/>
                <a:gd name="T23" fmla="*/ 72 h 256"/>
                <a:gd name="T24" fmla="*/ 200 w 256"/>
                <a:gd name="T25" fmla="*/ 8 h 256"/>
                <a:gd name="T26" fmla="*/ 192 w 256"/>
                <a:gd name="T27" fmla="*/ 0 h 256"/>
                <a:gd name="T28" fmla="*/ 64 w 256"/>
                <a:gd name="T29" fmla="*/ 0 h 256"/>
                <a:gd name="T30" fmla="*/ 56 w 256"/>
                <a:gd name="T31" fmla="*/ 8 h 256"/>
                <a:gd name="T32" fmla="*/ 56 w 256"/>
                <a:gd name="T33" fmla="*/ 72 h 256"/>
                <a:gd name="T34" fmla="*/ 8 w 256"/>
                <a:gd name="T35" fmla="*/ 72 h 256"/>
                <a:gd name="T36" fmla="*/ 0 w 256"/>
                <a:gd name="T37" fmla="*/ 80 h 256"/>
                <a:gd name="T38" fmla="*/ 0 w 256"/>
                <a:gd name="T39" fmla="*/ 208 h 256"/>
                <a:gd name="T40" fmla="*/ 8 w 256"/>
                <a:gd name="T41" fmla="*/ 216 h 256"/>
                <a:gd name="T42" fmla="*/ 184 w 256"/>
                <a:gd name="T43" fmla="*/ 240 h 256"/>
                <a:gd name="T44" fmla="*/ 72 w 256"/>
                <a:gd name="T45" fmla="*/ 240 h 256"/>
                <a:gd name="T46" fmla="*/ 72 w 256"/>
                <a:gd name="T47" fmla="*/ 160 h 256"/>
                <a:gd name="T48" fmla="*/ 184 w 256"/>
                <a:gd name="T49" fmla="*/ 160 h 256"/>
                <a:gd name="T50" fmla="*/ 184 w 256"/>
                <a:gd name="T51" fmla="*/ 240 h 256"/>
                <a:gd name="T52" fmla="*/ 72 w 256"/>
                <a:gd name="T53" fmla="*/ 16 h 256"/>
                <a:gd name="T54" fmla="*/ 184 w 256"/>
                <a:gd name="T55" fmla="*/ 16 h 256"/>
                <a:gd name="T56" fmla="*/ 184 w 256"/>
                <a:gd name="T57" fmla="*/ 72 h 256"/>
                <a:gd name="T58" fmla="*/ 72 w 256"/>
                <a:gd name="T59" fmla="*/ 72 h 256"/>
                <a:gd name="T60" fmla="*/ 72 w 256"/>
                <a:gd name="T61" fmla="*/ 16 h 256"/>
                <a:gd name="T62" fmla="*/ 16 w 256"/>
                <a:gd name="T63" fmla="*/ 88 h 256"/>
                <a:gd name="T64" fmla="*/ 64 w 256"/>
                <a:gd name="T65" fmla="*/ 88 h 256"/>
                <a:gd name="T66" fmla="*/ 192 w 256"/>
                <a:gd name="T67" fmla="*/ 88 h 256"/>
                <a:gd name="T68" fmla="*/ 240 w 256"/>
                <a:gd name="T69" fmla="*/ 88 h 256"/>
                <a:gd name="T70" fmla="*/ 240 w 256"/>
                <a:gd name="T71" fmla="*/ 200 h 256"/>
                <a:gd name="T72" fmla="*/ 200 w 256"/>
                <a:gd name="T73" fmla="*/ 200 h 256"/>
                <a:gd name="T74" fmla="*/ 200 w 256"/>
                <a:gd name="T75" fmla="*/ 152 h 256"/>
                <a:gd name="T76" fmla="*/ 192 w 256"/>
                <a:gd name="T77" fmla="*/ 144 h 256"/>
                <a:gd name="T78" fmla="*/ 64 w 256"/>
                <a:gd name="T79" fmla="*/ 144 h 256"/>
                <a:gd name="T80" fmla="*/ 56 w 256"/>
                <a:gd name="T81" fmla="*/ 152 h 256"/>
                <a:gd name="T82" fmla="*/ 56 w 256"/>
                <a:gd name="T83" fmla="*/ 200 h 256"/>
                <a:gd name="T84" fmla="*/ 16 w 256"/>
                <a:gd name="T85" fmla="*/ 200 h 256"/>
                <a:gd name="T86" fmla="*/ 16 w 256"/>
                <a:gd name="T87" fmla="*/ 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256">
                  <a:moveTo>
                    <a:pt x="8" y="216"/>
                  </a:moveTo>
                  <a:cubicBezTo>
                    <a:pt x="56" y="216"/>
                    <a:pt x="56" y="216"/>
                    <a:pt x="56" y="216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6" y="252"/>
                    <a:pt x="60" y="256"/>
                    <a:pt x="64" y="256"/>
                  </a:cubicBezTo>
                  <a:cubicBezTo>
                    <a:pt x="192" y="256"/>
                    <a:pt x="192" y="256"/>
                    <a:pt x="192" y="256"/>
                  </a:cubicBezTo>
                  <a:cubicBezTo>
                    <a:pt x="196" y="256"/>
                    <a:pt x="200" y="252"/>
                    <a:pt x="200" y="248"/>
                  </a:cubicBezTo>
                  <a:cubicBezTo>
                    <a:pt x="200" y="216"/>
                    <a:pt x="200" y="216"/>
                    <a:pt x="200" y="216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2" y="216"/>
                    <a:pt x="256" y="212"/>
                    <a:pt x="256" y="208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6"/>
                    <a:pt x="252" y="72"/>
                    <a:pt x="248" y="72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0" y="4"/>
                    <a:pt x="196" y="0"/>
                    <a:pt x="1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6" y="4"/>
                    <a:pt x="56" y="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76"/>
                    <a:pt x="0" y="8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2"/>
                    <a:pt x="4" y="216"/>
                    <a:pt x="8" y="216"/>
                  </a:cubicBezTo>
                  <a:close/>
                  <a:moveTo>
                    <a:pt x="184" y="240"/>
                  </a:moveTo>
                  <a:cubicBezTo>
                    <a:pt x="72" y="240"/>
                    <a:pt x="72" y="240"/>
                    <a:pt x="72" y="24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184" y="160"/>
                    <a:pt x="184" y="160"/>
                    <a:pt x="184" y="160"/>
                  </a:cubicBezTo>
                  <a:lnTo>
                    <a:pt x="184" y="240"/>
                  </a:lnTo>
                  <a:close/>
                  <a:moveTo>
                    <a:pt x="72" y="16"/>
                  </a:moveTo>
                  <a:cubicBezTo>
                    <a:pt x="184" y="16"/>
                    <a:pt x="184" y="16"/>
                    <a:pt x="184" y="16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72" y="16"/>
                  </a:lnTo>
                  <a:close/>
                  <a:moveTo>
                    <a:pt x="16" y="88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0" y="148"/>
                    <a:pt x="196" y="144"/>
                    <a:pt x="192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0" y="144"/>
                    <a:pt x="56" y="148"/>
                    <a:pt x="56" y="152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16" y="200"/>
                    <a:pt x="16" y="200"/>
                    <a:pt x="16" y="200"/>
                  </a:cubicBezTo>
                  <a:lnTo>
                    <a:pt x="16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73"/>
            <p:cNvSpPr/>
            <p:nvPr/>
          </p:nvSpPr>
          <p:spPr bwMode="auto">
            <a:xfrm>
              <a:off x="8150367" y="5629304"/>
              <a:ext cx="24895" cy="26206"/>
            </a:xfrm>
            <a:custGeom>
              <a:avLst/>
              <a:gdLst>
                <a:gd name="T0" fmla="*/ 14 w 16"/>
                <a:gd name="T1" fmla="*/ 3 h 17"/>
                <a:gd name="T2" fmla="*/ 2 w 16"/>
                <a:gd name="T3" fmla="*/ 3 h 17"/>
                <a:gd name="T4" fmla="*/ 0 w 16"/>
                <a:gd name="T5" fmla="*/ 9 h 17"/>
                <a:gd name="T6" fmla="*/ 2 w 16"/>
                <a:gd name="T7" fmla="*/ 15 h 17"/>
                <a:gd name="T8" fmla="*/ 8 w 16"/>
                <a:gd name="T9" fmla="*/ 17 h 17"/>
                <a:gd name="T10" fmla="*/ 14 w 16"/>
                <a:gd name="T11" fmla="*/ 15 h 17"/>
                <a:gd name="T12" fmla="*/ 16 w 16"/>
                <a:gd name="T13" fmla="*/ 9 h 17"/>
                <a:gd name="T14" fmla="*/ 14 w 16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3"/>
                  </a:move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74"/>
            <p:cNvSpPr/>
            <p:nvPr/>
          </p:nvSpPr>
          <p:spPr bwMode="auto">
            <a:xfrm>
              <a:off x="8187055" y="5629304"/>
              <a:ext cx="24895" cy="26206"/>
            </a:xfrm>
            <a:custGeom>
              <a:avLst/>
              <a:gdLst>
                <a:gd name="T0" fmla="*/ 8 w 16"/>
                <a:gd name="T1" fmla="*/ 17 h 17"/>
                <a:gd name="T2" fmla="*/ 14 w 16"/>
                <a:gd name="T3" fmla="*/ 15 h 17"/>
                <a:gd name="T4" fmla="*/ 16 w 16"/>
                <a:gd name="T5" fmla="*/ 9 h 17"/>
                <a:gd name="T6" fmla="*/ 14 w 16"/>
                <a:gd name="T7" fmla="*/ 3 h 17"/>
                <a:gd name="T8" fmla="*/ 2 w 16"/>
                <a:gd name="T9" fmla="*/ 3 h 17"/>
                <a:gd name="T10" fmla="*/ 0 w 16"/>
                <a:gd name="T11" fmla="*/ 9 h 17"/>
                <a:gd name="T12" fmla="*/ 2 w 16"/>
                <a:gd name="T13" fmla="*/ 15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75"/>
            <p:cNvSpPr/>
            <p:nvPr/>
          </p:nvSpPr>
          <p:spPr bwMode="auto">
            <a:xfrm>
              <a:off x="8223743" y="574592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76"/>
            <p:cNvSpPr/>
            <p:nvPr/>
          </p:nvSpPr>
          <p:spPr bwMode="auto">
            <a:xfrm>
              <a:off x="8223743" y="579440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Freeform 127"/>
          <p:cNvSpPr>
            <a:spLocks noEditPoints="1"/>
          </p:cNvSpPr>
          <p:nvPr/>
        </p:nvSpPr>
        <p:spPr bwMode="auto">
          <a:xfrm>
            <a:off x="6832820" y="2706898"/>
            <a:ext cx="384969" cy="339875"/>
          </a:xfrm>
          <a:custGeom>
            <a:avLst/>
            <a:gdLst>
              <a:gd name="T0" fmla="*/ 8 w 256"/>
              <a:gd name="T1" fmla="*/ 40 h 248"/>
              <a:gd name="T2" fmla="*/ 48 w 256"/>
              <a:gd name="T3" fmla="*/ 217 h 248"/>
              <a:gd name="T4" fmla="*/ 80 w 256"/>
              <a:gd name="T5" fmla="*/ 248 h 248"/>
              <a:gd name="T6" fmla="*/ 145 w 256"/>
              <a:gd name="T7" fmla="*/ 224 h 248"/>
              <a:gd name="T8" fmla="*/ 208 w 256"/>
              <a:gd name="T9" fmla="*/ 216 h 248"/>
              <a:gd name="T10" fmla="*/ 145 w 256"/>
              <a:gd name="T11" fmla="*/ 208 h 248"/>
              <a:gd name="T12" fmla="*/ 80 w 256"/>
              <a:gd name="T13" fmla="*/ 184 h 248"/>
              <a:gd name="T14" fmla="*/ 60 w 256"/>
              <a:gd name="T15" fmla="*/ 164 h 248"/>
              <a:gd name="T16" fmla="*/ 60 w 256"/>
              <a:gd name="T17" fmla="*/ 164 h 248"/>
              <a:gd name="T18" fmla="*/ 232 w 256"/>
              <a:gd name="T19" fmla="*/ 150 h 248"/>
              <a:gd name="T20" fmla="*/ 254 w 256"/>
              <a:gd name="T21" fmla="*/ 59 h 248"/>
              <a:gd name="T22" fmla="*/ 222 w 256"/>
              <a:gd name="T23" fmla="*/ 56 h 248"/>
              <a:gd name="T24" fmla="*/ 200 w 256"/>
              <a:gd name="T25" fmla="*/ 0 h 248"/>
              <a:gd name="T26" fmla="*/ 138 w 256"/>
              <a:gd name="T27" fmla="*/ 2 h 248"/>
              <a:gd name="T28" fmla="*/ 80 w 256"/>
              <a:gd name="T29" fmla="*/ 24 h 248"/>
              <a:gd name="T30" fmla="*/ 66 w 256"/>
              <a:gd name="T31" fmla="*/ 56 h 248"/>
              <a:gd name="T32" fmla="*/ 48 w 256"/>
              <a:gd name="T33" fmla="*/ 31 h 248"/>
              <a:gd name="T34" fmla="*/ 8 w 256"/>
              <a:gd name="T35" fmla="*/ 24 h 248"/>
              <a:gd name="T36" fmla="*/ 176 w 256"/>
              <a:gd name="T37" fmla="*/ 200 h 248"/>
              <a:gd name="T38" fmla="*/ 176 w 256"/>
              <a:gd name="T39" fmla="*/ 232 h 248"/>
              <a:gd name="T40" fmla="*/ 176 w 256"/>
              <a:gd name="T41" fmla="*/ 200 h 248"/>
              <a:gd name="T42" fmla="*/ 96 w 256"/>
              <a:gd name="T43" fmla="*/ 216 h 248"/>
              <a:gd name="T44" fmla="*/ 64 w 256"/>
              <a:gd name="T45" fmla="*/ 216 h 248"/>
              <a:gd name="T46" fmla="*/ 147 w 256"/>
              <a:gd name="T47" fmla="*/ 16 h 248"/>
              <a:gd name="T48" fmla="*/ 205 w 256"/>
              <a:gd name="T49" fmla="*/ 56 h 248"/>
              <a:gd name="T50" fmla="*/ 129 w 256"/>
              <a:gd name="T51" fmla="*/ 34 h 248"/>
              <a:gd name="T52" fmla="*/ 86 w 256"/>
              <a:gd name="T53" fmla="*/ 40 h 248"/>
              <a:gd name="T54" fmla="*/ 118 w 256"/>
              <a:gd name="T55" fmla="*/ 56 h 248"/>
              <a:gd name="T56" fmla="*/ 86 w 256"/>
              <a:gd name="T57" fmla="*/ 40 h 248"/>
              <a:gd name="T58" fmla="*/ 216 w 256"/>
              <a:gd name="T59" fmla="*/ 72 h 248"/>
              <a:gd name="T60" fmla="*/ 237 w 256"/>
              <a:gd name="T61" fmla="*/ 72 h 248"/>
              <a:gd name="T62" fmla="*/ 60 w 256"/>
              <a:gd name="T63" fmla="*/ 148 h 248"/>
              <a:gd name="T64" fmla="*/ 52 w 256"/>
              <a:gd name="T65" fmla="*/ 7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6" h="248">
                <a:moveTo>
                  <a:pt x="0" y="32"/>
                </a:moveTo>
                <a:cubicBezTo>
                  <a:pt x="0" y="36"/>
                  <a:pt x="4" y="40"/>
                  <a:pt x="8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34"/>
                  <a:pt x="63" y="248"/>
                  <a:pt x="80" y="248"/>
                </a:cubicBezTo>
                <a:cubicBezTo>
                  <a:pt x="95" y="248"/>
                  <a:pt x="107" y="238"/>
                  <a:pt x="111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9" y="238"/>
                  <a:pt x="161" y="248"/>
                  <a:pt x="176" y="248"/>
                </a:cubicBezTo>
                <a:cubicBezTo>
                  <a:pt x="194" y="248"/>
                  <a:pt x="208" y="234"/>
                  <a:pt x="208" y="216"/>
                </a:cubicBezTo>
                <a:cubicBezTo>
                  <a:pt x="208" y="198"/>
                  <a:pt x="194" y="184"/>
                  <a:pt x="176" y="184"/>
                </a:cubicBezTo>
                <a:cubicBezTo>
                  <a:pt x="161" y="184"/>
                  <a:pt x="149" y="194"/>
                  <a:pt x="145" y="208"/>
                </a:cubicBezTo>
                <a:cubicBezTo>
                  <a:pt x="111" y="208"/>
                  <a:pt x="111" y="208"/>
                  <a:pt x="111" y="208"/>
                </a:cubicBezTo>
                <a:cubicBezTo>
                  <a:pt x="107" y="194"/>
                  <a:pt x="95" y="184"/>
                  <a:pt x="80" y="184"/>
                </a:cubicBezTo>
                <a:cubicBezTo>
                  <a:pt x="73" y="184"/>
                  <a:pt x="67" y="186"/>
                  <a:pt x="62" y="190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8" y="156"/>
                  <a:pt x="231" y="153"/>
                  <a:pt x="232" y="150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64"/>
                  <a:pt x="256" y="61"/>
                  <a:pt x="254" y="59"/>
                </a:cubicBezTo>
                <a:cubicBezTo>
                  <a:pt x="253" y="57"/>
                  <a:pt x="251" y="56"/>
                  <a:pt x="248" y="56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08" y="6"/>
                  <a:pt x="208" y="6"/>
                  <a:pt x="208" y="6"/>
                </a:cubicBezTo>
                <a:cubicBezTo>
                  <a:pt x="207" y="2"/>
                  <a:pt x="204" y="0"/>
                  <a:pt x="20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1"/>
                  <a:pt x="138" y="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6" y="24"/>
                  <a:pt x="73" y="27"/>
                  <a:pt x="72" y="30"/>
                </a:cubicBezTo>
                <a:cubicBezTo>
                  <a:pt x="66" y="56"/>
                  <a:pt x="66" y="56"/>
                  <a:pt x="66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27"/>
                  <a:pt x="44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lose/>
                <a:moveTo>
                  <a:pt x="176" y="200"/>
                </a:moveTo>
                <a:cubicBezTo>
                  <a:pt x="185" y="200"/>
                  <a:pt x="192" y="207"/>
                  <a:pt x="192" y="216"/>
                </a:cubicBezTo>
                <a:cubicBezTo>
                  <a:pt x="192" y="225"/>
                  <a:pt x="185" y="232"/>
                  <a:pt x="176" y="232"/>
                </a:cubicBezTo>
                <a:cubicBezTo>
                  <a:pt x="167" y="232"/>
                  <a:pt x="160" y="225"/>
                  <a:pt x="160" y="216"/>
                </a:cubicBezTo>
                <a:cubicBezTo>
                  <a:pt x="160" y="207"/>
                  <a:pt x="167" y="200"/>
                  <a:pt x="176" y="200"/>
                </a:cubicBezTo>
                <a:close/>
                <a:moveTo>
                  <a:pt x="80" y="200"/>
                </a:moveTo>
                <a:cubicBezTo>
                  <a:pt x="89" y="200"/>
                  <a:pt x="96" y="207"/>
                  <a:pt x="96" y="216"/>
                </a:cubicBezTo>
                <a:cubicBezTo>
                  <a:pt x="96" y="225"/>
                  <a:pt x="89" y="232"/>
                  <a:pt x="80" y="232"/>
                </a:cubicBezTo>
                <a:cubicBezTo>
                  <a:pt x="71" y="232"/>
                  <a:pt x="64" y="225"/>
                  <a:pt x="64" y="216"/>
                </a:cubicBezTo>
                <a:cubicBezTo>
                  <a:pt x="64" y="207"/>
                  <a:pt x="71" y="200"/>
                  <a:pt x="80" y="200"/>
                </a:cubicBezTo>
                <a:close/>
                <a:moveTo>
                  <a:pt x="147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205" y="56"/>
                  <a:pt x="205" y="56"/>
                  <a:pt x="205" y="56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34"/>
                  <a:pt x="129" y="34"/>
                  <a:pt x="129" y="34"/>
                </a:cubicBezTo>
                <a:lnTo>
                  <a:pt x="147" y="16"/>
                </a:lnTo>
                <a:close/>
                <a:moveTo>
                  <a:pt x="86" y="40"/>
                </a:moveTo>
                <a:cubicBezTo>
                  <a:pt x="114" y="40"/>
                  <a:pt x="114" y="40"/>
                  <a:pt x="114" y="4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82" y="56"/>
                  <a:pt x="82" y="56"/>
                  <a:pt x="82" y="56"/>
                </a:cubicBezTo>
                <a:lnTo>
                  <a:pt x="86" y="40"/>
                </a:lnTo>
                <a:close/>
                <a:moveTo>
                  <a:pt x="216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9" y="148"/>
                  <a:pt x="59" y="148"/>
                  <a:pt x="58" y="148"/>
                </a:cubicBezTo>
                <a:cubicBezTo>
                  <a:pt x="52" y="72"/>
                  <a:pt x="52" y="72"/>
                  <a:pt x="52" y="72"/>
                </a:cubicBezTo>
                <a:lnTo>
                  <a:pt x="2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2B2B2B"/>
              </a:solidFill>
              <a:cs typeface="+mn-ea"/>
              <a:sym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931082" y="4997407"/>
            <a:ext cx="386534" cy="314469"/>
            <a:chOff x="6369689" y="2031259"/>
            <a:chExt cx="386534" cy="314469"/>
          </a:xfrm>
          <a:solidFill>
            <a:schemeClr val="bg1"/>
          </a:solidFill>
        </p:grpSpPr>
        <p:sp>
          <p:nvSpPr>
            <p:cNvPr id="33" name="Freeform 42"/>
            <p:cNvSpPr>
              <a:spLocks noEditPoints="1"/>
            </p:cNvSpPr>
            <p:nvPr/>
          </p:nvSpPr>
          <p:spPr bwMode="auto">
            <a:xfrm>
              <a:off x="6369689" y="2031259"/>
              <a:ext cx="386534" cy="314469"/>
            </a:xfrm>
            <a:custGeom>
              <a:avLst/>
              <a:gdLst>
                <a:gd name="T0" fmla="*/ 248 w 256"/>
                <a:gd name="T1" fmla="*/ 0 h 208"/>
                <a:gd name="T2" fmla="*/ 40 w 256"/>
                <a:gd name="T3" fmla="*/ 0 h 208"/>
                <a:gd name="T4" fmla="*/ 32 w 256"/>
                <a:gd name="T5" fmla="*/ 8 h 208"/>
                <a:gd name="T6" fmla="*/ 32 w 256"/>
                <a:gd name="T7" fmla="*/ 32 h 208"/>
                <a:gd name="T8" fmla="*/ 8 w 256"/>
                <a:gd name="T9" fmla="*/ 32 h 208"/>
                <a:gd name="T10" fmla="*/ 0 w 256"/>
                <a:gd name="T11" fmla="*/ 40 h 208"/>
                <a:gd name="T12" fmla="*/ 0 w 256"/>
                <a:gd name="T13" fmla="*/ 200 h 208"/>
                <a:gd name="T14" fmla="*/ 8 w 256"/>
                <a:gd name="T15" fmla="*/ 208 h 208"/>
                <a:gd name="T16" fmla="*/ 216 w 256"/>
                <a:gd name="T17" fmla="*/ 208 h 208"/>
                <a:gd name="T18" fmla="*/ 224 w 256"/>
                <a:gd name="T19" fmla="*/ 200 h 208"/>
                <a:gd name="T20" fmla="*/ 224 w 256"/>
                <a:gd name="T21" fmla="*/ 176 h 208"/>
                <a:gd name="T22" fmla="*/ 248 w 256"/>
                <a:gd name="T23" fmla="*/ 176 h 208"/>
                <a:gd name="T24" fmla="*/ 256 w 256"/>
                <a:gd name="T25" fmla="*/ 168 h 208"/>
                <a:gd name="T26" fmla="*/ 256 w 256"/>
                <a:gd name="T27" fmla="*/ 8 h 208"/>
                <a:gd name="T28" fmla="*/ 248 w 256"/>
                <a:gd name="T29" fmla="*/ 0 h 208"/>
                <a:gd name="T30" fmla="*/ 208 w 256"/>
                <a:gd name="T31" fmla="*/ 48 h 208"/>
                <a:gd name="T32" fmla="*/ 208 w 256"/>
                <a:gd name="T33" fmla="*/ 175 h 208"/>
                <a:gd name="T34" fmla="*/ 165 w 256"/>
                <a:gd name="T35" fmla="*/ 138 h 208"/>
                <a:gd name="T36" fmla="*/ 156 w 256"/>
                <a:gd name="T37" fmla="*/ 137 h 208"/>
                <a:gd name="T38" fmla="*/ 122 w 256"/>
                <a:gd name="T39" fmla="*/ 158 h 208"/>
                <a:gd name="T40" fmla="*/ 70 w 256"/>
                <a:gd name="T41" fmla="*/ 99 h 208"/>
                <a:gd name="T42" fmla="*/ 64 w 256"/>
                <a:gd name="T43" fmla="*/ 96 h 208"/>
                <a:gd name="T44" fmla="*/ 58 w 256"/>
                <a:gd name="T45" fmla="*/ 98 h 208"/>
                <a:gd name="T46" fmla="*/ 16 w 256"/>
                <a:gd name="T47" fmla="*/ 141 h 208"/>
                <a:gd name="T48" fmla="*/ 16 w 256"/>
                <a:gd name="T49" fmla="*/ 48 h 208"/>
                <a:gd name="T50" fmla="*/ 208 w 256"/>
                <a:gd name="T51" fmla="*/ 48 h 208"/>
                <a:gd name="T52" fmla="*/ 16 w 256"/>
                <a:gd name="T53" fmla="*/ 163 h 208"/>
                <a:gd name="T54" fmla="*/ 64 w 256"/>
                <a:gd name="T55" fmla="*/ 116 h 208"/>
                <a:gd name="T56" fmla="*/ 114 w 256"/>
                <a:gd name="T57" fmla="*/ 173 h 208"/>
                <a:gd name="T58" fmla="*/ 124 w 256"/>
                <a:gd name="T59" fmla="*/ 175 h 208"/>
                <a:gd name="T60" fmla="*/ 159 w 256"/>
                <a:gd name="T61" fmla="*/ 154 h 208"/>
                <a:gd name="T62" fmla="*/ 204 w 256"/>
                <a:gd name="T63" fmla="*/ 192 h 208"/>
                <a:gd name="T64" fmla="*/ 16 w 256"/>
                <a:gd name="T65" fmla="*/ 192 h 208"/>
                <a:gd name="T66" fmla="*/ 16 w 256"/>
                <a:gd name="T67" fmla="*/ 163 h 208"/>
                <a:gd name="T68" fmla="*/ 240 w 256"/>
                <a:gd name="T69" fmla="*/ 160 h 208"/>
                <a:gd name="T70" fmla="*/ 224 w 256"/>
                <a:gd name="T71" fmla="*/ 160 h 208"/>
                <a:gd name="T72" fmla="*/ 224 w 256"/>
                <a:gd name="T73" fmla="*/ 40 h 208"/>
                <a:gd name="T74" fmla="*/ 216 w 256"/>
                <a:gd name="T75" fmla="*/ 32 h 208"/>
                <a:gd name="T76" fmla="*/ 48 w 256"/>
                <a:gd name="T77" fmla="*/ 32 h 208"/>
                <a:gd name="T78" fmla="*/ 48 w 256"/>
                <a:gd name="T79" fmla="*/ 16 h 208"/>
                <a:gd name="T80" fmla="*/ 240 w 256"/>
                <a:gd name="T81" fmla="*/ 16 h 208"/>
                <a:gd name="T82" fmla="*/ 240 w 256"/>
                <a:gd name="T83" fmla="*/ 16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0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4"/>
                    <a:pt x="4" y="208"/>
                    <a:pt x="8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20" y="208"/>
                    <a:pt x="224" y="204"/>
                    <a:pt x="224" y="200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48" y="176"/>
                    <a:pt x="248" y="176"/>
                    <a:pt x="248" y="176"/>
                  </a:cubicBezTo>
                  <a:cubicBezTo>
                    <a:pt x="252" y="176"/>
                    <a:pt x="256" y="172"/>
                    <a:pt x="256" y="16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08" y="48"/>
                  </a:moveTo>
                  <a:cubicBezTo>
                    <a:pt x="208" y="175"/>
                    <a:pt x="208" y="175"/>
                    <a:pt x="208" y="175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3" y="136"/>
                    <a:pt x="159" y="135"/>
                    <a:pt x="156" y="137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9" y="97"/>
                    <a:pt x="66" y="96"/>
                    <a:pt x="64" y="96"/>
                  </a:cubicBezTo>
                  <a:cubicBezTo>
                    <a:pt x="62" y="96"/>
                    <a:pt x="60" y="97"/>
                    <a:pt x="58" y="98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08" y="48"/>
                  </a:lnTo>
                  <a:close/>
                  <a:moveTo>
                    <a:pt x="16" y="163"/>
                  </a:moveTo>
                  <a:cubicBezTo>
                    <a:pt x="64" y="116"/>
                    <a:pt x="64" y="116"/>
                    <a:pt x="64" y="116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7" y="176"/>
                    <a:pt x="121" y="177"/>
                    <a:pt x="124" y="175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6" y="192"/>
                    <a:pt x="16" y="192"/>
                    <a:pt x="16" y="192"/>
                  </a:cubicBezTo>
                  <a:lnTo>
                    <a:pt x="16" y="163"/>
                  </a:lnTo>
                  <a:close/>
                  <a:moveTo>
                    <a:pt x="240" y="160"/>
                  </a:moveTo>
                  <a:cubicBezTo>
                    <a:pt x="224" y="160"/>
                    <a:pt x="224" y="160"/>
                    <a:pt x="224" y="16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6"/>
                    <a:pt x="220" y="32"/>
                    <a:pt x="21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43"/>
            <p:cNvSpPr>
              <a:spLocks noEditPoints="1"/>
            </p:cNvSpPr>
            <p:nvPr/>
          </p:nvSpPr>
          <p:spPr bwMode="auto">
            <a:xfrm>
              <a:off x="6575404" y="2128221"/>
              <a:ext cx="83858" cy="85169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40 w 56"/>
                <a:gd name="T13" fmla="*/ 28 h 56"/>
                <a:gd name="T14" fmla="*/ 28 w 56"/>
                <a:gd name="T15" fmla="*/ 40 h 56"/>
                <a:gd name="T16" fmla="*/ 16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TextBox 18"/>
          <p:cNvSpPr txBox="1"/>
          <p:nvPr/>
        </p:nvSpPr>
        <p:spPr>
          <a:xfrm flipH="1">
            <a:off x="9178136" y="2493884"/>
            <a:ext cx="149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Prediction</a:t>
            </a:r>
            <a:endParaRPr lang="en-US" sz="2400" b="1" dirty="0">
              <a:cs typeface="+mn-ea"/>
              <a:sym typeface="+mn-lt"/>
            </a:endParaRPr>
          </a:p>
        </p:txBody>
      </p:sp>
      <p:sp>
        <p:nvSpPr>
          <p:cNvPr id="54" name="TextBox 18"/>
          <p:cNvSpPr txBox="1"/>
          <p:nvPr/>
        </p:nvSpPr>
        <p:spPr>
          <a:xfrm flipH="1">
            <a:off x="9138786" y="4364189"/>
            <a:ext cx="19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Interpretation</a:t>
            </a:r>
          </a:p>
          <a:p>
            <a:endParaRPr lang="en-US" sz="2400" b="1" dirty="0">
              <a:cs typeface="+mn-ea"/>
              <a:sym typeface="+mn-lt"/>
            </a:endParaRPr>
          </a:p>
        </p:txBody>
      </p:sp>
      <p:sp>
        <p:nvSpPr>
          <p:cNvPr id="57" name="TextBox 18"/>
          <p:cNvSpPr txBox="1"/>
          <p:nvPr/>
        </p:nvSpPr>
        <p:spPr>
          <a:xfrm flipH="1">
            <a:off x="899970" y="2488160"/>
            <a:ext cx="244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Recommendation</a:t>
            </a:r>
            <a:endParaRPr lang="en-US" sz="2400" b="1" dirty="0">
              <a:cs typeface="+mn-ea"/>
              <a:sym typeface="+mn-lt"/>
            </a:endParaRPr>
          </a:p>
        </p:txBody>
      </p:sp>
      <p:sp>
        <p:nvSpPr>
          <p:cNvPr id="60" name="TextBox 18"/>
          <p:cNvSpPr txBox="1"/>
          <p:nvPr/>
        </p:nvSpPr>
        <p:spPr>
          <a:xfrm flipH="1">
            <a:off x="901316" y="4433303"/>
            <a:ext cx="124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Relation</a:t>
            </a:r>
            <a:endParaRPr lang="en-US" altLang="zh-TW" sz="2400" b="1" dirty="0">
              <a:cs typeface="+mn-ea"/>
              <a:sym typeface="+mn-lt"/>
            </a:endParaRPr>
          </a:p>
          <a:p>
            <a:endParaRPr lang="en-US" sz="2400" b="1" dirty="0">
              <a:cs typeface="+mn-ea"/>
              <a:sym typeface="+mn-lt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57E52B4-FBCF-4CE9-A8AD-C47CB627BD1D}"/>
              </a:ext>
            </a:extLst>
          </p:cNvPr>
          <p:cNvSpPr txBox="1"/>
          <p:nvPr/>
        </p:nvSpPr>
        <p:spPr>
          <a:xfrm flipH="1">
            <a:off x="6832820" y="926211"/>
            <a:ext cx="4647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6600" b="1" dirty="0">
                <a:cs typeface="+mn-ea"/>
                <a:sym typeface="+mn-lt"/>
              </a:rPr>
              <a:t>Functions</a:t>
            </a:r>
            <a:endParaRPr lang="en-US" sz="6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2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5056821" y="2528406"/>
            <a:ext cx="1959747" cy="19620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43791" tIns="121896" rIns="243791" bIns="121896" anchor="ctr"/>
          <a:lstStyle/>
          <a:p>
            <a:pPr algn="ctr"/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947581" y="2682394"/>
            <a:ext cx="1523848" cy="15260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91" tIns="121896" rIns="243791" bIns="121896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defRPr/>
            </a:pP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8558768" y="2682394"/>
            <a:ext cx="1523848" cy="152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91" tIns="121896" rIns="243791" bIns="121896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8111850" y="4471140"/>
            <a:ext cx="2364937" cy="11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9pPr>
          </a:lstStyle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sz="2400" b="1" dirty="0">
                <a:latin typeface="+mn-lt"/>
                <a:cs typeface="+mn-ea"/>
                <a:sym typeface="+mn-lt"/>
              </a:rPr>
              <a:t>AHP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5038437" y="4556404"/>
            <a:ext cx="1926949" cy="6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9pPr>
          </a:lstStyle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sz="2400" b="1" dirty="0">
                <a:latin typeface="+mn-lt"/>
                <a:cs typeface="+mn-ea"/>
                <a:sym typeface="+mn-lt"/>
              </a:rPr>
              <a:t>NLP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1527036" y="4560994"/>
            <a:ext cx="2364937" cy="11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34" charset="0"/>
              </a:defRPr>
            </a:lvl9pPr>
          </a:lstStyle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sz="2400" b="1" dirty="0">
                <a:latin typeface="+mn-lt"/>
                <a:cs typeface="+mn-ea"/>
                <a:sym typeface="+mn-lt"/>
              </a:rPr>
              <a:t>ML</a:t>
            </a:r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2445649" y="3144011"/>
            <a:ext cx="527716" cy="688321"/>
          </a:xfrm>
          <a:custGeom>
            <a:avLst/>
            <a:gdLst>
              <a:gd name="T0" fmla="*/ 174049532 w 69"/>
              <a:gd name="T1" fmla="*/ 103176619 h 89"/>
              <a:gd name="T2" fmla="*/ 100898786 w 69"/>
              <a:gd name="T3" fmla="*/ 103176619 h 89"/>
              <a:gd name="T4" fmla="*/ 100898786 w 69"/>
              <a:gd name="T5" fmla="*/ 0 h 89"/>
              <a:gd name="T6" fmla="*/ 0 w 69"/>
              <a:gd name="T7" fmla="*/ 128971176 h 89"/>
              <a:gd name="T8" fmla="*/ 75673295 w 69"/>
              <a:gd name="T9" fmla="*/ 128971176 h 89"/>
              <a:gd name="T10" fmla="*/ 75673295 w 69"/>
              <a:gd name="T11" fmla="*/ 229568018 h 89"/>
              <a:gd name="T12" fmla="*/ 174049532 w 69"/>
              <a:gd name="T13" fmla="*/ 103176619 h 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" h="89">
                <a:moveTo>
                  <a:pt x="69" y="40"/>
                </a:moveTo>
                <a:lnTo>
                  <a:pt x="40" y="40"/>
                </a:lnTo>
                <a:lnTo>
                  <a:pt x="40" y="0"/>
                </a:lnTo>
                <a:lnTo>
                  <a:pt x="0" y="50"/>
                </a:lnTo>
                <a:lnTo>
                  <a:pt x="30" y="50"/>
                </a:lnTo>
                <a:lnTo>
                  <a:pt x="30" y="89"/>
                </a:lnTo>
                <a:lnTo>
                  <a:pt x="69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id-ID" sz="2000">
              <a:cs typeface="+mn-ea"/>
              <a:sym typeface="+mn-lt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0603F69B-0D39-4ED1-BDDA-AA3F1BC1F19B}"/>
              </a:ext>
            </a:extLst>
          </p:cNvPr>
          <p:cNvGrpSpPr/>
          <p:nvPr/>
        </p:nvGrpSpPr>
        <p:grpSpPr>
          <a:xfrm>
            <a:off x="8990831" y="3029297"/>
            <a:ext cx="606977" cy="688321"/>
            <a:chOff x="5029200" y="1957388"/>
            <a:chExt cx="153988" cy="174625"/>
          </a:xfrm>
          <a:solidFill>
            <a:schemeClr val="bg1"/>
          </a:solidFill>
        </p:grpSpPr>
        <p:sp>
          <p:nvSpPr>
            <p:cNvPr id="21" name="Freeform 384">
              <a:extLst>
                <a:ext uri="{FF2B5EF4-FFF2-40B4-BE49-F238E27FC236}">
                  <a16:creationId xmlns:a16="http://schemas.microsoft.com/office/drawing/2014/main" id="{C7461492-D309-4E2D-A5D3-69EA73B83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1957388"/>
              <a:ext cx="92075" cy="31750"/>
            </a:xfrm>
            <a:custGeom>
              <a:avLst/>
              <a:gdLst>
                <a:gd name="T0" fmla="*/ 12249096 w 59"/>
                <a:gd name="T1" fmla="*/ 51463575 h 20"/>
                <a:gd name="T2" fmla="*/ 132293048 w 59"/>
                <a:gd name="T3" fmla="*/ 51463575 h 20"/>
                <a:gd name="T4" fmla="*/ 132293048 w 59"/>
                <a:gd name="T5" fmla="*/ 51463575 h 20"/>
                <a:gd name="T6" fmla="*/ 139641881 w 59"/>
                <a:gd name="T7" fmla="*/ 51463575 h 20"/>
                <a:gd name="T8" fmla="*/ 142092013 w 59"/>
                <a:gd name="T9" fmla="*/ 48890238 h 20"/>
                <a:gd name="T10" fmla="*/ 144542144 w 59"/>
                <a:gd name="T11" fmla="*/ 46316900 h 20"/>
                <a:gd name="T12" fmla="*/ 144542144 w 59"/>
                <a:gd name="T13" fmla="*/ 38598475 h 20"/>
                <a:gd name="T14" fmla="*/ 144542144 w 59"/>
                <a:gd name="T15" fmla="*/ 12866688 h 20"/>
                <a:gd name="T16" fmla="*/ 144542144 w 59"/>
                <a:gd name="T17" fmla="*/ 12866688 h 20"/>
                <a:gd name="T18" fmla="*/ 144542144 w 59"/>
                <a:gd name="T19" fmla="*/ 7720013 h 20"/>
                <a:gd name="T20" fmla="*/ 142092013 w 59"/>
                <a:gd name="T21" fmla="*/ 5146675 h 20"/>
                <a:gd name="T22" fmla="*/ 139641881 w 59"/>
                <a:gd name="T23" fmla="*/ 0 h 20"/>
                <a:gd name="T24" fmla="*/ 132293048 w 59"/>
                <a:gd name="T25" fmla="*/ 0 h 20"/>
                <a:gd name="T26" fmla="*/ 12249096 w 59"/>
                <a:gd name="T27" fmla="*/ 0 h 20"/>
                <a:gd name="T28" fmla="*/ 12249096 w 59"/>
                <a:gd name="T29" fmla="*/ 0 h 20"/>
                <a:gd name="T30" fmla="*/ 7348833 w 59"/>
                <a:gd name="T31" fmla="*/ 0 h 20"/>
                <a:gd name="T32" fmla="*/ 2450131 w 59"/>
                <a:gd name="T33" fmla="*/ 5146675 h 20"/>
                <a:gd name="T34" fmla="*/ 0 w 59"/>
                <a:gd name="T35" fmla="*/ 7720013 h 20"/>
                <a:gd name="T36" fmla="*/ 0 w 59"/>
                <a:gd name="T37" fmla="*/ 12866688 h 20"/>
                <a:gd name="T38" fmla="*/ 0 w 59"/>
                <a:gd name="T39" fmla="*/ 38598475 h 20"/>
                <a:gd name="T40" fmla="*/ 0 w 59"/>
                <a:gd name="T41" fmla="*/ 38598475 h 20"/>
                <a:gd name="T42" fmla="*/ 0 w 59"/>
                <a:gd name="T43" fmla="*/ 46316900 h 20"/>
                <a:gd name="T44" fmla="*/ 2450131 w 59"/>
                <a:gd name="T45" fmla="*/ 48890238 h 20"/>
                <a:gd name="T46" fmla="*/ 7348833 w 59"/>
                <a:gd name="T47" fmla="*/ 51463575 h 20"/>
                <a:gd name="T48" fmla="*/ 12249096 w 59"/>
                <a:gd name="T49" fmla="*/ 51463575 h 20"/>
                <a:gd name="T50" fmla="*/ 12249096 w 59"/>
                <a:gd name="T51" fmla="*/ 51463575 h 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9" h="20">
                  <a:moveTo>
                    <a:pt x="5" y="20"/>
                  </a:moveTo>
                  <a:lnTo>
                    <a:pt x="54" y="20"/>
                  </a:lnTo>
                  <a:lnTo>
                    <a:pt x="57" y="20"/>
                  </a:lnTo>
                  <a:lnTo>
                    <a:pt x="58" y="19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5"/>
                  </a:lnTo>
                  <a:lnTo>
                    <a:pt x="59" y="3"/>
                  </a:lnTo>
                  <a:lnTo>
                    <a:pt x="58" y="2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19"/>
                  </a:lnTo>
                  <a:lnTo>
                    <a:pt x="3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2" name="Freeform 385">
              <a:extLst>
                <a:ext uri="{FF2B5EF4-FFF2-40B4-BE49-F238E27FC236}">
                  <a16:creationId xmlns:a16="http://schemas.microsoft.com/office/drawing/2014/main" id="{5A165DC3-63C0-4007-9984-95C11B835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1993900"/>
              <a:ext cx="153988" cy="138113"/>
            </a:xfrm>
            <a:custGeom>
              <a:avLst/>
              <a:gdLst>
                <a:gd name="T0" fmla="*/ 232906072 w 99"/>
                <a:gd name="T1" fmla="*/ 157458131 h 89"/>
                <a:gd name="T2" fmla="*/ 165675534 w 99"/>
                <a:gd name="T3" fmla="*/ 79939494 h 89"/>
                <a:gd name="T4" fmla="*/ 165675534 w 99"/>
                <a:gd name="T5" fmla="*/ 0 h 89"/>
                <a:gd name="T6" fmla="*/ 144065884 w 99"/>
                <a:gd name="T7" fmla="*/ 0 h 89"/>
                <a:gd name="T8" fmla="*/ 144065884 w 99"/>
                <a:gd name="T9" fmla="*/ 12112045 h 89"/>
                <a:gd name="T10" fmla="*/ 120054644 w 99"/>
                <a:gd name="T11" fmla="*/ 12112045 h 89"/>
                <a:gd name="T12" fmla="*/ 120054644 w 99"/>
                <a:gd name="T13" fmla="*/ 36336134 h 89"/>
                <a:gd name="T14" fmla="*/ 144065884 w 99"/>
                <a:gd name="T15" fmla="*/ 36336134 h 89"/>
                <a:gd name="T16" fmla="*/ 144065884 w 99"/>
                <a:gd name="T17" fmla="*/ 48448178 h 89"/>
                <a:gd name="T18" fmla="*/ 108048247 w 99"/>
                <a:gd name="T19" fmla="*/ 48448178 h 89"/>
                <a:gd name="T20" fmla="*/ 108048247 w 99"/>
                <a:gd name="T21" fmla="*/ 72672267 h 89"/>
                <a:gd name="T22" fmla="*/ 144065884 w 99"/>
                <a:gd name="T23" fmla="*/ 72672267 h 89"/>
                <a:gd name="T24" fmla="*/ 144065884 w 99"/>
                <a:gd name="T25" fmla="*/ 84784312 h 89"/>
                <a:gd name="T26" fmla="*/ 144065884 w 99"/>
                <a:gd name="T27" fmla="*/ 84784312 h 89"/>
                <a:gd name="T28" fmla="*/ 146465920 w 99"/>
                <a:gd name="T29" fmla="*/ 92051539 h 89"/>
                <a:gd name="T30" fmla="*/ 177680376 w 99"/>
                <a:gd name="T31" fmla="*/ 130811633 h 89"/>
                <a:gd name="T32" fmla="*/ 60027322 w 99"/>
                <a:gd name="T33" fmla="*/ 130811633 h 89"/>
                <a:gd name="T34" fmla="*/ 93641814 w 99"/>
                <a:gd name="T35" fmla="*/ 92051539 h 89"/>
                <a:gd name="T36" fmla="*/ 93641814 w 99"/>
                <a:gd name="T37" fmla="*/ 92051539 h 89"/>
                <a:gd name="T38" fmla="*/ 96043404 w 99"/>
                <a:gd name="T39" fmla="*/ 84784312 h 89"/>
                <a:gd name="T40" fmla="*/ 96043404 w 99"/>
                <a:gd name="T41" fmla="*/ 0 h 89"/>
                <a:gd name="T42" fmla="*/ 72032164 w 99"/>
                <a:gd name="T43" fmla="*/ 0 h 89"/>
                <a:gd name="T44" fmla="*/ 72032164 w 99"/>
                <a:gd name="T45" fmla="*/ 79939494 h 89"/>
                <a:gd name="T46" fmla="*/ 7203216 w 99"/>
                <a:gd name="T47" fmla="*/ 157458131 h 89"/>
                <a:gd name="T48" fmla="*/ 7203216 w 99"/>
                <a:gd name="T49" fmla="*/ 157458131 h 89"/>
                <a:gd name="T50" fmla="*/ 4801626 w 99"/>
                <a:gd name="T51" fmla="*/ 167147767 h 89"/>
                <a:gd name="T52" fmla="*/ 0 w 99"/>
                <a:gd name="T53" fmla="*/ 176837402 h 89"/>
                <a:gd name="T54" fmla="*/ 0 w 99"/>
                <a:gd name="T55" fmla="*/ 184104629 h 89"/>
                <a:gd name="T56" fmla="*/ 4801626 w 99"/>
                <a:gd name="T57" fmla="*/ 196216674 h 89"/>
                <a:gd name="T58" fmla="*/ 4801626 w 99"/>
                <a:gd name="T59" fmla="*/ 196216674 h 89"/>
                <a:gd name="T60" fmla="*/ 9604807 w 99"/>
                <a:gd name="T61" fmla="*/ 203483900 h 89"/>
                <a:gd name="T62" fmla="*/ 19208059 w 99"/>
                <a:gd name="T63" fmla="*/ 208328718 h 89"/>
                <a:gd name="T64" fmla="*/ 26411275 w 99"/>
                <a:gd name="T65" fmla="*/ 215595945 h 89"/>
                <a:gd name="T66" fmla="*/ 36016082 w 99"/>
                <a:gd name="T67" fmla="*/ 215595945 h 89"/>
                <a:gd name="T68" fmla="*/ 201691616 w 99"/>
                <a:gd name="T69" fmla="*/ 215595945 h 89"/>
                <a:gd name="T70" fmla="*/ 201691616 w 99"/>
                <a:gd name="T71" fmla="*/ 215595945 h 89"/>
                <a:gd name="T72" fmla="*/ 211296423 w 99"/>
                <a:gd name="T73" fmla="*/ 215595945 h 89"/>
                <a:gd name="T74" fmla="*/ 220899675 w 99"/>
                <a:gd name="T75" fmla="*/ 208328718 h 89"/>
                <a:gd name="T76" fmla="*/ 228102891 w 99"/>
                <a:gd name="T77" fmla="*/ 203483900 h 89"/>
                <a:gd name="T78" fmla="*/ 235306107 w 99"/>
                <a:gd name="T79" fmla="*/ 196216674 h 89"/>
                <a:gd name="T80" fmla="*/ 235306107 w 99"/>
                <a:gd name="T81" fmla="*/ 196216674 h 89"/>
                <a:gd name="T82" fmla="*/ 237707698 w 99"/>
                <a:gd name="T83" fmla="*/ 184104629 h 89"/>
                <a:gd name="T84" fmla="*/ 237707698 w 99"/>
                <a:gd name="T85" fmla="*/ 176837402 h 89"/>
                <a:gd name="T86" fmla="*/ 235306107 w 99"/>
                <a:gd name="T87" fmla="*/ 167147767 h 89"/>
                <a:gd name="T88" fmla="*/ 232906072 w 99"/>
                <a:gd name="T89" fmla="*/ 157458131 h 89"/>
                <a:gd name="T90" fmla="*/ 232906072 w 99"/>
                <a:gd name="T91" fmla="*/ 157458131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89">
                  <a:moveTo>
                    <a:pt x="97" y="65"/>
                  </a:moveTo>
                  <a:lnTo>
                    <a:pt x="69" y="33"/>
                  </a:lnTo>
                  <a:lnTo>
                    <a:pt x="69" y="0"/>
                  </a:lnTo>
                  <a:lnTo>
                    <a:pt x="60" y="0"/>
                  </a:lnTo>
                  <a:lnTo>
                    <a:pt x="60" y="5"/>
                  </a:lnTo>
                  <a:lnTo>
                    <a:pt x="50" y="5"/>
                  </a:lnTo>
                  <a:lnTo>
                    <a:pt x="50" y="15"/>
                  </a:lnTo>
                  <a:lnTo>
                    <a:pt x="60" y="15"/>
                  </a:lnTo>
                  <a:lnTo>
                    <a:pt x="60" y="20"/>
                  </a:lnTo>
                  <a:lnTo>
                    <a:pt x="45" y="20"/>
                  </a:lnTo>
                  <a:lnTo>
                    <a:pt x="45" y="30"/>
                  </a:lnTo>
                  <a:lnTo>
                    <a:pt x="60" y="30"/>
                  </a:lnTo>
                  <a:lnTo>
                    <a:pt x="60" y="35"/>
                  </a:lnTo>
                  <a:lnTo>
                    <a:pt x="61" y="38"/>
                  </a:lnTo>
                  <a:lnTo>
                    <a:pt x="74" y="54"/>
                  </a:lnTo>
                  <a:lnTo>
                    <a:pt x="25" y="54"/>
                  </a:lnTo>
                  <a:lnTo>
                    <a:pt x="39" y="38"/>
                  </a:lnTo>
                  <a:lnTo>
                    <a:pt x="40" y="35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30" y="33"/>
                  </a:lnTo>
                  <a:lnTo>
                    <a:pt x="3" y="65"/>
                  </a:lnTo>
                  <a:lnTo>
                    <a:pt x="2" y="69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81"/>
                  </a:lnTo>
                  <a:lnTo>
                    <a:pt x="4" y="84"/>
                  </a:lnTo>
                  <a:lnTo>
                    <a:pt x="8" y="86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84" y="89"/>
                  </a:lnTo>
                  <a:lnTo>
                    <a:pt x="88" y="89"/>
                  </a:lnTo>
                  <a:lnTo>
                    <a:pt x="92" y="86"/>
                  </a:lnTo>
                  <a:lnTo>
                    <a:pt x="95" y="84"/>
                  </a:lnTo>
                  <a:lnTo>
                    <a:pt x="98" y="81"/>
                  </a:lnTo>
                  <a:lnTo>
                    <a:pt x="99" y="76"/>
                  </a:lnTo>
                  <a:lnTo>
                    <a:pt x="99" y="73"/>
                  </a:lnTo>
                  <a:lnTo>
                    <a:pt x="98" y="69"/>
                  </a:lnTo>
                  <a:lnTo>
                    <a:pt x="9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96DCB0DA-D189-41F5-A608-EB736AD46BED}"/>
              </a:ext>
            </a:extLst>
          </p:cNvPr>
          <p:cNvGrpSpPr/>
          <p:nvPr/>
        </p:nvGrpSpPr>
        <p:grpSpPr>
          <a:xfrm>
            <a:off x="5571789" y="3001851"/>
            <a:ext cx="1048422" cy="967777"/>
            <a:chOff x="8418513" y="1203325"/>
            <a:chExt cx="185737" cy="171450"/>
          </a:xfrm>
          <a:solidFill>
            <a:schemeClr val="bg1"/>
          </a:solidFill>
        </p:grpSpPr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FC8E8E1E-23BF-4C61-9D5C-7B63B4B2E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1203325"/>
              <a:ext cx="109537" cy="109538"/>
            </a:xfrm>
            <a:custGeom>
              <a:avLst/>
              <a:gdLst>
                <a:gd name="T0" fmla="*/ 63061562 w 69"/>
                <a:gd name="T1" fmla="*/ 174049532 h 69"/>
                <a:gd name="T2" fmla="*/ 63061562 w 69"/>
                <a:gd name="T3" fmla="*/ 174049532 h 69"/>
                <a:gd name="T4" fmla="*/ 55493984 w 69"/>
                <a:gd name="T5" fmla="*/ 174049532 h 69"/>
                <a:gd name="T6" fmla="*/ 55493984 w 69"/>
                <a:gd name="T7" fmla="*/ 174049532 h 69"/>
                <a:gd name="T8" fmla="*/ 52971458 w 69"/>
                <a:gd name="T9" fmla="*/ 166481885 h 69"/>
                <a:gd name="T10" fmla="*/ 50448932 w 69"/>
                <a:gd name="T11" fmla="*/ 161436787 h 69"/>
                <a:gd name="T12" fmla="*/ 50448932 w 69"/>
                <a:gd name="T13" fmla="*/ 136212884 h 69"/>
                <a:gd name="T14" fmla="*/ 37836302 w 69"/>
                <a:gd name="T15" fmla="*/ 136212884 h 69"/>
                <a:gd name="T16" fmla="*/ 37836302 w 69"/>
                <a:gd name="T17" fmla="*/ 110987394 h 69"/>
                <a:gd name="T18" fmla="*/ 63061562 w 69"/>
                <a:gd name="T19" fmla="*/ 110987394 h 69"/>
                <a:gd name="T20" fmla="*/ 63061562 w 69"/>
                <a:gd name="T21" fmla="*/ 110987394 h 69"/>
                <a:gd name="T22" fmla="*/ 68105027 w 69"/>
                <a:gd name="T23" fmla="*/ 110987394 h 69"/>
                <a:gd name="T24" fmla="*/ 70627553 w 69"/>
                <a:gd name="T25" fmla="*/ 113509943 h 69"/>
                <a:gd name="T26" fmla="*/ 75672605 w 69"/>
                <a:gd name="T27" fmla="*/ 118555041 h 69"/>
                <a:gd name="T28" fmla="*/ 75672605 w 69"/>
                <a:gd name="T29" fmla="*/ 123600139 h 69"/>
                <a:gd name="T30" fmla="*/ 75672605 w 69"/>
                <a:gd name="T31" fmla="*/ 136212884 h 69"/>
                <a:gd name="T32" fmla="*/ 105942916 w 69"/>
                <a:gd name="T33" fmla="*/ 113509943 h 69"/>
                <a:gd name="T34" fmla="*/ 105942916 w 69"/>
                <a:gd name="T35" fmla="*/ 113509943 h 69"/>
                <a:gd name="T36" fmla="*/ 110986381 w 69"/>
                <a:gd name="T37" fmla="*/ 110987394 h 69"/>
                <a:gd name="T38" fmla="*/ 148824271 w 69"/>
                <a:gd name="T39" fmla="*/ 110987394 h 69"/>
                <a:gd name="T40" fmla="*/ 148824271 w 69"/>
                <a:gd name="T41" fmla="*/ 25223903 h 69"/>
                <a:gd name="T42" fmla="*/ 25223672 w 69"/>
                <a:gd name="T43" fmla="*/ 25223903 h 69"/>
                <a:gd name="T44" fmla="*/ 25223672 w 69"/>
                <a:gd name="T45" fmla="*/ 60539589 h 69"/>
                <a:gd name="T46" fmla="*/ 0 w 69"/>
                <a:gd name="T47" fmla="*/ 60539589 h 69"/>
                <a:gd name="T48" fmla="*/ 0 w 69"/>
                <a:gd name="T49" fmla="*/ 25223903 h 69"/>
                <a:gd name="T50" fmla="*/ 0 w 69"/>
                <a:gd name="T51" fmla="*/ 25223903 h 69"/>
                <a:gd name="T52" fmla="*/ 2522526 w 69"/>
                <a:gd name="T53" fmla="*/ 15135294 h 69"/>
                <a:gd name="T54" fmla="*/ 5045052 w 69"/>
                <a:gd name="T55" fmla="*/ 5045098 h 69"/>
                <a:gd name="T56" fmla="*/ 15135156 w 69"/>
                <a:gd name="T57" fmla="*/ 2522549 h 69"/>
                <a:gd name="T58" fmla="*/ 25223672 w 69"/>
                <a:gd name="T59" fmla="*/ 0 h 69"/>
                <a:gd name="T60" fmla="*/ 148824271 w 69"/>
                <a:gd name="T61" fmla="*/ 0 h 69"/>
                <a:gd name="T62" fmla="*/ 148824271 w 69"/>
                <a:gd name="T63" fmla="*/ 0 h 69"/>
                <a:gd name="T64" fmla="*/ 158912787 w 69"/>
                <a:gd name="T65" fmla="*/ 2522549 h 69"/>
                <a:gd name="T66" fmla="*/ 169002891 w 69"/>
                <a:gd name="T67" fmla="*/ 5045098 h 69"/>
                <a:gd name="T68" fmla="*/ 171525417 w 69"/>
                <a:gd name="T69" fmla="*/ 15135294 h 69"/>
                <a:gd name="T70" fmla="*/ 174047943 w 69"/>
                <a:gd name="T71" fmla="*/ 25223903 h 69"/>
                <a:gd name="T72" fmla="*/ 174047943 w 69"/>
                <a:gd name="T73" fmla="*/ 110987394 h 69"/>
                <a:gd name="T74" fmla="*/ 174047943 w 69"/>
                <a:gd name="T75" fmla="*/ 110987394 h 69"/>
                <a:gd name="T76" fmla="*/ 171525417 w 69"/>
                <a:gd name="T77" fmla="*/ 121077590 h 69"/>
                <a:gd name="T78" fmla="*/ 169002891 w 69"/>
                <a:gd name="T79" fmla="*/ 131167786 h 69"/>
                <a:gd name="T80" fmla="*/ 158912787 w 69"/>
                <a:gd name="T81" fmla="*/ 133690335 h 69"/>
                <a:gd name="T82" fmla="*/ 148824271 w 69"/>
                <a:gd name="T83" fmla="*/ 136212884 h 69"/>
                <a:gd name="T84" fmla="*/ 116031433 w 69"/>
                <a:gd name="T85" fmla="*/ 136212884 h 69"/>
                <a:gd name="T86" fmla="*/ 68105027 w 69"/>
                <a:gd name="T87" fmla="*/ 171526983 h 69"/>
                <a:gd name="T88" fmla="*/ 68105027 w 69"/>
                <a:gd name="T89" fmla="*/ 171526983 h 69"/>
                <a:gd name="T90" fmla="*/ 63061562 w 69"/>
                <a:gd name="T91" fmla="*/ 174049532 h 69"/>
                <a:gd name="T92" fmla="*/ 63061562 w 69"/>
                <a:gd name="T93" fmla="*/ 174049532 h 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9" h="69">
                  <a:moveTo>
                    <a:pt x="25" y="69"/>
                  </a:moveTo>
                  <a:lnTo>
                    <a:pt x="25" y="69"/>
                  </a:lnTo>
                  <a:lnTo>
                    <a:pt x="22" y="69"/>
                  </a:lnTo>
                  <a:lnTo>
                    <a:pt x="21" y="66"/>
                  </a:lnTo>
                  <a:lnTo>
                    <a:pt x="20" y="64"/>
                  </a:lnTo>
                  <a:lnTo>
                    <a:pt x="20" y="54"/>
                  </a:lnTo>
                  <a:lnTo>
                    <a:pt x="15" y="54"/>
                  </a:lnTo>
                  <a:lnTo>
                    <a:pt x="15" y="44"/>
                  </a:lnTo>
                  <a:lnTo>
                    <a:pt x="25" y="44"/>
                  </a:lnTo>
                  <a:lnTo>
                    <a:pt x="27" y="44"/>
                  </a:lnTo>
                  <a:lnTo>
                    <a:pt x="28" y="45"/>
                  </a:lnTo>
                  <a:lnTo>
                    <a:pt x="30" y="47"/>
                  </a:lnTo>
                  <a:lnTo>
                    <a:pt x="30" y="49"/>
                  </a:lnTo>
                  <a:lnTo>
                    <a:pt x="30" y="54"/>
                  </a:lnTo>
                  <a:lnTo>
                    <a:pt x="42" y="45"/>
                  </a:lnTo>
                  <a:lnTo>
                    <a:pt x="44" y="44"/>
                  </a:lnTo>
                  <a:lnTo>
                    <a:pt x="59" y="44"/>
                  </a:lnTo>
                  <a:lnTo>
                    <a:pt x="59" y="10"/>
                  </a:lnTo>
                  <a:lnTo>
                    <a:pt x="10" y="10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2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59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68" y="6"/>
                  </a:lnTo>
                  <a:lnTo>
                    <a:pt x="69" y="10"/>
                  </a:lnTo>
                  <a:lnTo>
                    <a:pt x="69" y="44"/>
                  </a:lnTo>
                  <a:lnTo>
                    <a:pt x="68" y="48"/>
                  </a:lnTo>
                  <a:lnTo>
                    <a:pt x="67" y="52"/>
                  </a:lnTo>
                  <a:lnTo>
                    <a:pt x="63" y="53"/>
                  </a:lnTo>
                  <a:lnTo>
                    <a:pt x="59" y="54"/>
                  </a:lnTo>
                  <a:lnTo>
                    <a:pt x="46" y="54"/>
                  </a:lnTo>
                  <a:lnTo>
                    <a:pt x="27" y="68"/>
                  </a:lnTo>
                  <a:lnTo>
                    <a:pt x="2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67679EF3-479C-4560-87C2-582D8BE5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1250950"/>
              <a:ext cx="61912" cy="61913"/>
            </a:xfrm>
            <a:custGeom>
              <a:avLst/>
              <a:gdLst>
                <a:gd name="T0" fmla="*/ 47958583 w 40"/>
                <a:gd name="T1" fmla="*/ 95918715 h 40"/>
                <a:gd name="T2" fmla="*/ 47958583 w 40"/>
                <a:gd name="T3" fmla="*/ 95918715 h 40"/>
                <a:gd name="T4" fmla="*/ 57550300 w 40"/>
                <a:gd name="T5" fmla="*/ 95918715 h 40"/>
                <a:gd name="T6" fmla="*/ 64744474 w 40"/>
                <a:gd name="T7" fmla="*/ 93521134 h 40"/>
                <a:gd name="T8" fmla="*/ 81530365 w 40"/>
                <a:gd name="T9" fmla="*/ 81531682 h 40"/>
                <a:gd name="T10" fmla="*/ 93519624 w 40"/>
                <a:gd name="T11" fmla="*/ 64745520 h 40"/>
                <a:gd name="T12" fmla="*/ 95917166 w 40"/>
                <a:gd name="T13" fmla="*/ 57551229 h 40"/>
                <a:gd name="T14" fmla="*/ 95917166 w 40"/>
                <a:gd name="T15" fmla="*/ 47959358 h 40"/>
                <a:gd name="T16" fmla="*/ 95917166 w 40"/>
                <a:gd name="T17" fmla="*/ 47959358 h 40"/>
                <a:gd name="T18" fmla="*/ 95917166 w 40"/>
                <a:gd name="T19" fmla="*/ 38367486 h 40"/>
                <a:gd name="T20" fmla="*/ 93519624 w 40"/>
                <a:gd name="T21" fmla="*/ 31173196 h 40"/>
                <a:gd name="T22" fmla="*/ 81530365 w 40"/>
                <a:gd name="T23" fmla="*/ 16786162 h 40"/>
                <a:gd name="T24" fmla="*/ 64744474 w 40"/>
                <a:gd name="T25" fmla="*/ 4796710 h 40"/>
                <a:gd name="T26" fmla="*/ 57550300 w 40"/>
                <a:gd name="T27" fmla="*/ 0 h 40"/>
                <a:gd name="T28" fmla="*/ 47958583 w 40"/>
                <a:gd name="T29" fmla="*/ 0 h 40"/>
                <a:gd name="T30" fmla="*/ 47958583 w 40"/>
                <a:gd name="T31" fmla="*/ 0 h 40"/>
                <a:gd name="T32" fmla="*/ 38366866 w 40"/>
                <a:gd name="T33" fmla="*/ 0 h 40"/>
                <a:gd name="T34" fmla="*/ 31172692 w 40"/>
                <a:gd name="T35" fmla="*/ 4796710 h 40"/>
                <a:gd name="T36" fmla="*/ 16785891 w 40"/>
                <a:gd name="T37" fmla="*/ 16786162 h 40"/>
                <a:gd name="T38" fmla="*/ 4796632 w 40"/>
                <a:gd name="T39" fmla="*/ 31173196 h 40"/>
                <a:gd name="T40" fmla="*/ 0 w 40"/>
                <a:gd name="T41" fmla="*/ 38367486 h 40"/>
                <a:gd name="T42" fmla="*/ 0 w 40"/>
                <a:gd name="T43" fmla="*/ 47959358 h 40"/>
                <a:gd name="T44" fmla="*/ 0 w 40"/>
                <a:gd name="T45" fmla="*/ 47959358 h 40"/>
                <a:gd name="T46" fmla="*/ 0 w 40"/>
                <a:gd name="T47" fmla="*/ 57551229 h 40"/>
                <a:gd name="T48" fmla="*/ 4796632 w 40"/>
                <a:gd name="T49" fmla="*/ 64745520 h 40"/>
                <a:gd name="T50" fmla="*/ 16785891 w 40"/>
                <a:gd name="T51" fmla="*/ 81531682 h 40"/>
                <a:gd name="T52" fmla="*/ 31172692 w 40"/>
                <a:gd name="T53" fmla="*/ 93521134 h 40"/>
                <a:gd name="T54" fmla="*/ 38366866 w 40"/>
                <a:gd name="T55" fmla="*/ 95918715 h 40"/>
                <a:gd name="T56" fmla="*/ 47958583 w 40"/>
                <a:gd name="T57" fmla="*/ 95918715 h 40"/>
                <a:gd name="T58" fmla="*/ 47958583 w 40"/>
                <a:gd name="T59" fmla="*/ 95918715 h 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4" y="40"/>
                  </a:lnTo>
                  <a:lnTo>
                    <a:pt x="27" y="39"/>
                  </a:lnTo>
                  <a:lnTo>
                    <a:pt x="34" y="34"/>
                  </a:lnTo>
                  <a:lnTo>
                    <a:pt x="39" y="27"/>
                  </a:lnTo>
                  <a:lnTo>
                    <a:pt x="40" y="24"/>
                  </a:lnTo>
                  <a:lnTo>
                    <a:pt x="40" y="20"/>
                  </a:lnTo>
                  <a:lnTo>
                    <a:pt x="40" y="16"/>
                  </a:lnTo>
                  <a:lnTo>
                    <a:pt x="39" y="13"/>
                  </a:lnTo>
                  <a:lnTo>
                    <a:pt x="34" y="7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7" y="7"/>
                  </a:lnTo>
                  <a:lnTo>
                    <a:pt x="2" y="13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7"/>
                  </a:lnTo>
                  <a:lnTo>
                    <a:pt x="7" y="34"/>
                  </a:lnTo>
                  <a:lnTo>
                    <a:pt x="13" y="39"/>
                  </a:lnTo>
                  <a:lnTo>
                    <a:pt x="16" y="40"/>
                  </a:lnTo>
                  <a:lnTo>
                    <a:pt x="2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6" name="Freeform 72">
              <a:extLst>
                <a:ext uri="{FF2B5EF4-FFF2-40B4-BE49-F238E27FC236}">
                  <a16:creationId xmlns:a16="http://schemas.microsoft.com/office/drawing/2014/main" id="{6483023D-E376-4957-96FB-666CB533F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13" y="1322388"/>
              <a:ext cx="123825" cy="52387"/>
            </a:xfrm>
            <a:custGeom>
              <a:avLst/>
              <a:gdLst>
                <a:gd name="T0" fmla="*/ 95900111 w 79"/>
                <a:gd name="T1" fmla="*/ 0 h 34"/>
                <a:gd name="T2" fmla="*/ 95900111 w 79"/>
                <a:gd name="T3" fmla="*/ 0 h 34"/>
                <a:gd name="T4" fmla="*/ 73768352 w 79"/>
                <a:gd name="T5" fmla="*/ 0 h 34"/>
                <a:gd name="T6" fmla="*/ 56556677 w 79"/>
                <a:gd name="T7" fmla="*/ 4751809 h 34"/>
                <a:gd name="T8" fmla="*/ 41802693 w 79"/>
                <a:gd name="T9" fmla="*/ 11881063 h 34"/>
                <a:gd name="T10" fmla="*/ 27048709 w 79"/>
                <a:gd name="T11" fmla="*/ 19010318 h 34"/>
                <a:gd name="T12" fmla="*/ 14753984 w 79"/>
                <a:gd name="T13" fmla="*/ 28515477 h 34"/>
                <a:gd name="T14" fmla="*/ 4918517 w 79"/>
                <a:gd name="T15" fmla="*/ 40396540 h 34"/>
                <a:gd name="T16" fmla="*/ 2459259 w 79"/>
                <a:gd name="T17" fmla="*/ 54653508 h 34"/>
                <a:gd name="T18" fmla="*/ 0 w 79"/>
                <a:gd name="T19" fmla="*/ 68912017 h 34"/>
                <a:gd name="T20" fmla="*/ 0 w 79"/>
                <a:gd name="T21" fmla="*/ 80793080 h 34"/>
                <a:gd name="T22" fmla="*/ 194257914 w 79"/>
                <a:gd name="T23" fmla="*/ 80793080 h 34"/>
                <a:gd name="T24" fmla="*/ 194257914 w 79"/>
                <a:gd name="T25" fmla="*/ 68912017 h 34"/>
                <a:gd name="T26" fmla="*/ 194257914 w 79"/>
                <a:gd name="T27" fmla="*/ 68912017 h 34"/>
                <a:gd name="T28" fmla="*/ 189339397 w 79"/>
                <a:gd name="T29" fmla="*/ 54653508 h 34"/>
                <a:gd name="T30" fmla="*/ 186881706 w 79"/>
                <a:gd name="T31" fmla="*/ 40396540 h 34"/>
                <a:gd name="T32" fmla="*/ 177044672 w 79"/>
                <a:gd name="T33" fmla="*/ 28515477 h 34"/>
                <a:gd name="T34" fmla="*/ 164749946 w 79"/>
                <a:gd name="T35" fmla="*/ 19010318 h 34"/>
                <a:gd name="T36" fmla="*/ 149995962 w 79"/>
                <a:gd name="T37" fmla="*/ 11881063 h 34"/>
                <a:gd name="T38" fmla="*/ 135243546 w 79"/>
                <a:gd name="T39" fmla="*/ 4751809 h 34"/>
                <a:gd name="T40" fmla="*/ 118030303 w 79"/>
                <a:gd name="T41" fmla="*/ 0 h 34"/>
                <a:gd name="T42" fmla="*/ 95900111 w 79"/>
                <a:gd name="T43" fmla="*/ 0 h 34"/>
                <a:gd name="T44" fmla="*/ 95900111 w 79"/>
                <a:gd name="T45" fmla="*/ 0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4">
                  <a:moveTo>
                    <a:pt x="39" y="0"/>
                  </a:moveTo>
                  <a:lnTo>
                    <a:pt x="39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79" y="34"/>
                  </a:lnTo>
                  <a:lnTo>
                    <a:pt x="79" y="29"/>
                  </a:lnTo>
                  <a:lnTo>
                    <a:pt x="77" y="23"/>
                  </a:lnTo>
                  <a:lnTo>
                    <a:pt x="76" y="17"/>
                  </a:lnTo>
                  <a:lnTo>
                    <a:pt x="72" y="12"/>
                  </a:lnTo>
                  <a:lnTo>
                    <a:pt x="67" y="8"/>
                  </a:lnTo>
                  <a:lnTo>
                    <a:pt x="61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 sz="2000">
                <a:cs typeface="+mn-ea"/>
                <a:sym typeface="+mn-lt"/>
              </a:endParaRPr>
            </a:p>
          </p:txBody>
        </p:sp>
      </p:grpSp>
      <p:sp>
        <p:nvSpPr>
          <p:cNvPr id="7" name="TextBox 18">
            <a:extLst>
              <a:ext uri="{FF2B5EF4-FFF2-40B4-BE49-F238E27FC236}">
                <a16:creationId xmlns:a16="http://schemas.microsoft.com/office/drawing/2014/main" id="{28D8494E-D46A-4EA4-895A-15ECB8BDB10A}"/>
              </a:ext>
            </a:extLst>
          </p:cNvPr>
          <p:cNvSpPr txBox="1"/>
          <p:nvPr/>
        </p:nvSpPr>
        <p:spPr>
          <a:xfrm flipH="1">
            <a:off x="2811779" y="926211"/>
            <a:ext cx="866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6600" b="1" dirty="0">
                <a:cs typeface="+mn-ea"/>
                <a:sym typeface="+mn-lt"/>
              </a:rPr>
              <a:t>Algorithms</a:t>
            </a:r>
            <a:endParaRPr lang="en-US" sz="6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02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0230" y="2583242"/>
            <a:ext cx="277390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cs typeface="+mn-ea"/>
                <a:sym typeface="+mn-lt"/>
              </a:rPr>
              <a:t>Traded Market Value</a:t>
            </a:r>
          </a:p>
        </p:txBody>
      </p:sp>
      <p:sp>
        <p:nvSpPr>
          <p:cNvPr id="5" name="Oval 4"/>
          <p:cNvSpPr/>
          <p:nvPr/>
        </p:nvSpPr>
        <p:spPr>
          <a:xfrm>
            <a:off x="8664370" y="2595913"/>
            <a:ext cx="561144" cy="6172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2326" y="2621433"/>
            <a:ext cx="222445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cs typeface="+mn-ea"/>
                <a:sym typeface="+mn-lt"/>
              </a:rPr>
              <a:t>Sentiment Index</a:t>
            </a:r>
          </a:p>
        </p:txBody>
      </p:sp>
      <p:sp>
        <p:nvSpPr>
          <p:cNvPr id="8" name="Oval 7"/>
          <p:cNvSpPr/>
          <p:nvPr/>
        </p:nvSpPr>
        <p:spPr>
          <a:xfrm>
            <a:off x="720198" y="2527396"/>
            <a:ext cx="561144" cy="617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sp>
        <p:nvSpPr>
          <p:cNvPr id="9" name="Shape 2579"/>
          <p:cNvSpPr/>
          <p:nvPr/>
        </p:nvSpPr>
        <p:spPr>
          <a:xfrm>
            <a:off x="870232" y="2670950"/>
            <a:ext cx="279328" cy="307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 dirty="0">
              <a:cs typeface="+mn-ea"/>
              <a:sym typeface="+mn-lt"/>
            </a:endParaRPr>
          </a:p>
        </p:txBody>
      </p:sp>
      <p:sp>
        <p:nvSpPr>
          <p:cNvPr id="10" name="Shape 2629"/>
          <p:cNvSpPr/>
          <p:nvPr/>
        </p:nvSpPr>
        <p:spPr>
          <a:xfrm>
            <a:off x="8810029" y="2774893"/>
            <a:ext cx="279405" cy="307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2326" y="4559372"/>
            <a:ext cx="290797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cs typeface="+mn-ea"/>
                <a:sym typeface="+mn-lt"/>
              </a:rPr>
              <a:t> Total Assets Turnover</a:t>
            </a:r>
          </a:p>
        </p:txBody>
      </p:sp>
      <p:sp>
        <p:nvSpPr>
          <p:cNvPr id="13" name="Oval 12"/>
          <p:cNvSpPr/>
          <p:nvPr/>
        </p:nvSpPr>
        <p:spPr>
          <a:xfrm>
            <a:off x="698482" y="4508869"/>
            <a:ext cx="561144" cy="6172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6442" y="2632630"/>
            <a:ext cx="72641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cs typeface="+mn-ea"/>
                <a:sym typeface="+mn-lt"/>
              </a:rPr>
              <a:t>ROA</a:t>
            </a:r>
          </a:p>
        </p:txBody>
      </p:sp>
      <p:sp>
        <p:nvSpPr>
          <p:cNvPr id="16" name="Oval 15"/>
          <p:cNvSpPr/>
          <p:nvPr/>
        </p:nvSpPr>
        <p:spPr>
          <a:xfrm>
            <a:off x="4760582" y="2538593"/>
            <a:ext cx="561144" cy="6172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sp>
        <p:nvSpPr>
          <p:cNvPr id="17" name="Shape 2633"/>
          <p:cNvSpPr/>
          <p:nvPr/>
        </p:nvSpPr>
        <p:spPr>
          <a:xfrm>
            <a:off x="4910616" y="2652394"/>
            <a:ext cx="279328" cy="307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 dirty="0">
              <a:cs typeface="+mn-ea"/>
              <a:sym typeface="+mn-lt"/>
            </a:endParaRPr>
          </a:p>
        </p:txBody>
      </p:sp>
      <p:sp>
        <p:nvSpPr>
          <p:cNvPr id="18" name="Shape 2840"/>
          <p:cNvSpPr/>
          <p:nvPr/>
        </p:nvSpPr>
        <p:spPr>
          <a:xfrm>
            <a:off x="839390" y="4677834"/>
            <a:ext cx="279328" cy="279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 dirty="0">
              <a:cs typeface="+mn-ea"/>
              <a:sym typeface="+mn-lt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5640B56-7D5F-4276-BA07-9635C5E551E2}"/>
              </a:ext>
            </a:extLst>
          </p:cNvPr>
          <p:cNvSpPr txBox="1"/>
          <p:nvPr/>
        </p:nvSpPr>
        <p:spPr>
          <a:xfrm flipH="1">
            <a:off x="6901785" y="883804"/>
            <a:ext cx="4647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6600" b="1" dirty="0">
                <a:cs typeface="+mn-ea"/>
                <a:sym typeface="+mn-lt"/>
              </a:rPr>
              <a:t>6 </a:t>
            </a:r>
            <a:r>
              <a:rPr lang="en-US" altLang="zh-TW" sz="2400" b="1" dirty="0">
                <a:cs typeface="+mn-ea"/>
                <a:sym typeface="+mn-lt"/>
              </a:rPr>
              <a:t> </a:t>
            </a:r>
            <a:r>
              <a:rPr lang="en-US" altLang="zh-TW" sz="6600" b="1" dirty="0">
                <a:cs typeface="+mn-ea"/>
                <a:sym typeface="+mn-lt"/>
              </a:rPr>
              <a:t>Factors</a:t>
            </a:r>
            <a:endParaRPr lang="en-US" sz="6600" b="1" dirty="0">
              <a:cs typeface="+mn-ea"/>
              <a:sym typeface="+mn-l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16AADB0-C606-4C3E-872A-B473EA64E35D}"/>
              </a:ext>
            </a:extLst>
          </p:cNvPr>
          <p:cNvSpPr txBox="1"/>
          <p:nvPr/>
        </p:nvSpPr>
        <p:spPr>
          <a:xfrm>
            <a:off x="5321727" y="4559372"/>
            <a:ext cx="196912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cs typeface="+mn-ea"/>
                <a:sym typeface="+mn-lt"/>
              </a:rPr>
              <a:t>Liquidity Ratio</a:t>
            </a:r>
          </a:p>
        </p:txBody>
      </p:sp>
      <p:sp>
        <p:nvSpPr>
          <p:cNvPr id="26" name="Oval 12">
            <a:extLst>
              <a:ext uri="{FF2B5EF4-FFF2-40B4-BE49-F238E27FC236}">
                <a16:creationId xmlns:a16="http://schemas.microsoft.com/office/drawing/2014/main" id="{92AEAEAF-2681-4712-A8E8-A00F2B1A8B0F}"/>
              </a:ext>
            </a:extLst>
          </p:cNvPr>
          <p:cNvSpPr/>
          <p:nvPr/>
        </p:nvSpPr>
        <p:spPr>
          <a:xfrm>
            <a:off x="4747883" y="4508869"/>
            <a:ext cx="561144" cy="617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555EF21-1A96-4A9B-8565-722FB132F7EB}"/>
              </a:ext>
            </a:extLst>
          </p:cNvPr>
          <p:cNvSpPr txBox="1"/>
          <p:nvPr/>
        </p:nvSpPr>
        <p:spPr>
          <a:xfrm>
            <a:off x="9225514" y="4597044"/>
            <a:ext cx="13057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cs typeface="+mn-ea"/>
                <a:sym typeface="+mn-lt"/>
              </a:rPr>
              <a:t>Turnover</a:t>
            </a:r>
          </a:p>
        </p:txBody>
      </p:sp>
      <p:sp>
        <p:nvSpPr>
          <p:cNvPr id="34" name="Oval 12">
            <a:extLst>
              <a:ext uri="{FF2B5EF4-FFF2-40B4-BE49-F238E27FC236}">
                <a16:creationId xmlns:a16="http://schemas.microsoft.com/office/drawing/2014/main" id="{B5C82292-3DD5-4647-9F09-22CA740A8D0C}"/>
              </a:ext>
            </a:extLst>
          </p:cNvPr>
          <p:cNvSpPr/>
          <p:nvPr/>
        </p:nvSpPr>
        <p:spPr>
          <a:xfrm>
            <a:off x="8651670" y="4546541"/>
            <a:ext cx="561144" cy="6172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cs typeface="+mn-ea"/>
              <a:sym typeface="+mn-lt"/>
            </a:endParaRPr>
          </a:p>
        </p:txBody>
      </p:sp>
      <p:grpSp>
        <p:nvGrpSpPr>
          <p:cNvPr id="37" name="Group 24">
            <a:extLst>
              <a:ext uri="{FF2B5EF4-FFF2-40B4-BE49-F238E27FC236}">
                <a16:creationId xmlns:a16="http://schemas.microsoft.com/office/drawing/2014/main" id="{9B8F341B-D00C-4C17-8969-017DCC8A2B08}"/>
              </a:ext>
            </a:extLst>
          </p:cNvPr>
          <p:cNvGrpSpPr/>
          <p:nvPr/>
        </p:nvGrpSpPr>
        <p:grpSpPr>
          <a:xfrm>
            <a:off x="4840974" y="4643264"/>
            <a:ext cx="372892" cy="343310"/>
            <a:chOff x="8079501" y="5505670"/>
            <a:chExt cx="386534" cy="386534"/>
          </a:xfrm>
          <a:solidFill>
            <a:schemeClr val="bg1"/>
          </a:solidFill>
        </p:grpSpPr>
        <p:sp>
          <p:nvSpPr>
            <p:cNvPr id="38" name="Freeform 172">
              <a:extLst>
                <a:ext uri="{FF2B5EF4-FFF2-40B4-BE49-F238E27FC236}">
                  <a16:creationId xmlns:a16="http://schemas.microsoft.com/office/drawing/2014/main" id="{A13BBEF1-53F0-4239-A75B-28D926951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9501" y="5505670"/>
              <a:ext cx="386534" cy="386534"/>
            </a:xfrm>
            <a:custGeom>
              <a:avLst/>
              <a:gdLst>
                <a:gd name="T0" fmla="*/ 8 w 256"/>
                <a:gd name="T1" fmla="*/ 216 h 256"/>
                <a:gd name="T2" fmla="*/ 56 w 256"/>
                <a:gd name="T3" fmla="*/ 216 h 256"/>
                <a:gd name="T4" fmla="*/ 56 w 256"/>
                <a:gd name="T5" fmla="*/ 248 h 256"/>
                <a:gd name="T6" fmla="*/ 64 w 256"/>
                <a:gd name="T7" fmla="*/ 256 h 256"/>
                <a:gd name="T8" fmla="*/ 192 w 256"/>
                <a:gd name="T9" fmla="*/ 256 h 256"/>
                <a:gd name="T10" fmla="*/ 200 w 256"/>
                <a:gd name="T11" fmla="*/ 248 h 256"/>
                <a:gd name="T12" fmla="*/ 200 w 256"/>
                <a:gd name="T13" fmla="*/ 216 h 256"/>
                <a:gd name="T14" fmla="*/ 248 w 256"/>
                <a:gd name="T15" fmla="*/ 216 h 256"/>
                <a:gd name="T16" fmla="*/ 256 w 256"/>
                <a:gd name="T17" fmla="*/ 208 h 256"/>
                <a:gd name="T18" fmla="*/ 256 w 256"/>
                <a:gd name="T19" fmla="*/ 80 h 256"/>
                <a:gd name="T20" fmla="*/ 248 w 256"/>
                <a:gd name="T21" fmla="*/ 72 h 256"/>
                <a:gd name="T22" fmla="*/ 200 w 256"/>
                <a:gd name="T23" fmla="*/ 72 h 256"/>
                <a:gd name="T24" fmla="*/ 200 w 256"/>
                <a:gd name="T25" fmla="*/ 8 h 256"/>
                <a:gd name="T26" fmla="*/ 192 w 256"/>
                <a:gd name="T27" fmla="*/ 0 h 256"/>
                <a:gd name="T28" fmla="*/ 64 w 256"/>
                <a:gd name="T29" fmla="*/ 0 h 256"/>
                <a:gd name="T30" fmla="*/ 56 w 256"/>
                <a:gd name="T31" fmla="*/ 8 h 256"/>
                <a:gd name="T32" fmla="*/ 56 w 256"/>
                <a:gd name="T33" fmla="*/ 72 h 256"/>
                <a:gd name="T34" fmla="*/ 8 w 256"/>
                <a:gd name="T35" fmla="*/ 72 h 256"/>
                <a:gd name="T36" fmla="*/ 0 w 256"/>
                <a:gd name="T37" fmla="*/ 80 h 256"/>
                <a:gd name="T38" fmla="*/ 0 w 256"/>
                <a:gd name="T39" fmla="*/ 208 h 256"/>
                <a:gd name="T40" fmla="*/ 8 w 256"/>
                <a:gd name="T41" fmla="*/ 216 h 256"/>
                <a:gd name="T42" fmla="*/ 184 w 256"/>
                <a:gd name="T43" fmla="*/ 240 h 256"/>
                <a:gd name="T44" fmla="*/ 72 w 256"/>
                <a:gd name="T45" fmla="*/ 240 h 256"/>
                <a:gd name="T46" fmla="*/ 72 w 256"/>
                <a:gd name="T47" fmla="*/ 160 h 256"/>
                <a:gd name="T48" fmla="*/ 184 w 256"/>
                <a:gd name="T49" fmla="*/ 160 h 256"/>
                <a:gd name="T50" fmla="*/ 184 w 256"/>
                <a:gd name="T51" fmla="*/ 240 h 256"/>
                <a:gd name="T52" fmla="*/ 72 w 256"/>
                <a:gd name="T53" fmla="*/ 16 h 256"/>
                <a:gd name="T54" fmla="*/ 184 w 256"/>
                <a:gd name="T55" fmla="*/ 16 h 256"/>
                <a:gd name="T56" fmla="*/ 184 w 256"/>
                <a:gd name="T57" fmla="*/ 72 h 256"/>
                <a:gd name="T58" fmla="*/ 72 w 256"/>
                <a:gd name="T59" fmla="*/ 72 h 256"/>
                <a:gd name="T60" fmla="*/ 72 w 256"/>
                <a:gd name="T61" fmla="*/ 16 h 256"/>
                <a:gd name="T62" fmla="*/ 16 w 256"/>
                <a:gd name="T63" fmla="*/ 88 h 256"/>
                <a:gd name="T64" fmla="*/ 64 w 256"/>
                <a:gd name="T65" fmla="*/ 88 h 256"/>
                <a:gd name="T66" fmla="*/ 192 w 256"/>
                <a:gd name="T67" fmla="*/ 88 h 256"/>
                <a:gd name="T68" fmla="*/ 240 w 256"/>
                <a:gd name="T69" fmla="*/ 88 h 256"/>
                <a:gd name="T70" fmla="*/ 240 w 256"/>
                <a:gd name="T71" fmla="*/ 200 h 256"/>
                <a:gd name="T72" fmla="*/ 200 w 256"/>
                <a:gd name="T73" fmla="*/ 200 h 256"/>
                <a:gd name="T74" fmla="*/ 200 w 256"/>
                <a:gd name="T75" fmla="*/ 152 h 256"/>
                <a:gd name="T76" fmla="*/ 192 w 256"/>
                <a:gd name="T77" fmla="*/ 144 h 256"/>
                <a:gd name="T78" fmla="*/ 64 w 256"/>
                <a:gd name="T79" fmla="*/ 144 h 256"/>
                <a:gd name="T80" fmla="*/ 56 w 256"/>
                <a:gd name="T81" fmla="*/ 152 h 256"/>
                <a:gd name="T82" fmla="*/ 56 w 256"/>
                <a:gd name="T83" fmla="*/ 200 h 256"/>
                <a:gd name="T84" fmla="*/ 16 w 256"/>
                <a:gd name="T85" fmla="*/ 200 h 256"/>
                <a:gd name="T86" fmla="*/ 16 w 256"/>
                <a:gd name="T87" fmla="*/ 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256">
                  <a:moveTo>
                    <a:pt x="8" y="216"/>
                  </a:moveTo>
                  <a:cubicBezTo>
                    <a:pt x="56" y="216"/>
                    <a:pt x="56" y="216"/>
                    <a:pt x="56" y="216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6" y="252"/>
                    <a:pt x="60" y="256"/>
                    <a:pt x="64" y="256"/>
                  </a:cubicBezTo>
                  <a:cubicBezTo>
                    <a:pt x="192" y="256"/>
                    <a:pt x="192" y="256"/>
                    <a:pt x="192" y="256"/>
                  </a:cubicBezTo>
                  <a:cubicBezTo>
                    <a:pt x="196" y="256"/>
                    <a:pt x="200" y="252"/>
                    <a:pt x="200" y="248"/>
                  </a:cubicBezTo>
                  <a:cubicBezTo>
                    <a:pt x="200" y="216"/>
                    <a:pt x="200" y="216"/>
                    <a:pt x="200" y="216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2" y="216"/>
                    <a:pt x="256" y="212"/>
                    <a:pt x="256" y="208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6"/>
                    <a:pt x="252" y="72"/>
                    <a:pt x="248" y="72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0" y="4"/>
                    <a:pt x="196" y="0"/>
                    <a:pt x="1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6" y="4"/>
                    <a:pt x="56" y="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76"/>
                    <a:pt x="0" y="8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2"/>
                    <a:pt x="4" y="216"/>
                    <a:pt x="8" y="216"/>
                  </a:cubicBezTo>
                  <a:close/>
                  <a:moveTo>
                    <a:pt x="184" y="240"/>
                  </a:moveTo>
                  <a:cubicBezTo>
                    <a:pt x="72" y="240"/>
                    <a:pt x="72" y="240"/>
                    <a:pt x="72" y="24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184" y="160"/>
                    <a:pt x="184" y="160"/>
                    <a:pt x="184" y="160"/>
                  </a:cubicBezTo>
                  <a:lnTo>
                    <a:pt x="184" y="240"/>
                  </a:lnTo>
                  <a:close/>
                  <a:moveTo>
                    <a:pt x="72" y="16"/>
                  </a:moveTo>
                  <a:cubicBezTo>
                    <a:pt x="184" y="16"/>
                    <a:pt x="184" y="16"/>
                    <a:pt x="184" y="16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72" y="16"/>
                  </a:lnTo>
                  <a:close/>
                  <a:moveTo>
                    <a:pt x="16" y="88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0" y="148"/>
                    <a:pt x="196" y="144"/>
                    <a:pt x="192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0" y="144"/>
                    <a:pt x="56" y="148"/>
                    <a:pt x="56" y="152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16" y="200"/>
                    <a:pt x="16" y="200"/>
                    <a:pt x="16" y="200"/>
                  </a:cubicBezTo>
                  <a:lnTo>
                    <a:pt x="16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173">
              <a:extLst>
                <a:ext uri="{FF2B5EF4-FFF2-40B4-BE49-F238E27FC236}">
                  <a16:creationId xmlns:a16="http://schemas.microsoft.com/office/drawing/2014/main" id="{4895375F-4C29-4082-AA69-A4BF078463AC}"/>
                </a:ext>
              </a:extLst>
            </p:cNvPr>
            <p:cNvSpPr/>
            <p:nvPr/>
          </p:nvSpPr>
          <p:spPr bwMode="auto">
            <a:xfrm>
              <a:off x="8150367" y="5629304"/>
              <a:ext cx="24895" cy="26206"/>
            </a:xfrm>
            <a:custGeom>
              <a:avLst/>
              <a:gdLst>
                <a:gd name="T0" fmla="*/ 14 w 16"/>
                <a:gd name="T1" fmla="*/ 3 h 17"/>
                <a:gd name="T2" fmla="*/ 2 w 16"/>
                <a:gd name="T3" fmla="*/ 3 h 17"/>
                <a:gd name="T4" fmla="*/ 0 w 16"/>
                <a:gd name="T5" fmla="*/ 9 h 17"/>
                <a:gd name="T6" fmla="*/ 2 w 16"/>
                <a:gd name="T7" fmla="*/ 15 h 17"/>
                <a:gd name="T8" fmla="*/ 8 w 16"/>
                <a:gd name="T9" fmla="*/ 17 h 17"/>
                <a:gd name="T10" fmla="*/ 14 w 16"/>
                <a:gd name="T11" fmla="*/ 15 h 17"/>
                <a:gd name="T12" fmla="*/ 16 w 16"/>
                <a:gd name="T13" fmla="*/ 9 h 17"/>
                <a:gd name="T14" fmla="*/ 14 w 16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3"/>
                  </a:move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174">
              <a:extLst>
                <a:ext uri="{FF2B5EF4-FFF2-40B4-BE49-F238E27FC236}">
                  <a16:creationId xmlns:a16="http://schemas.microsoft.com/office/drawing/2014/main" id="{6D317AB2-317A-481D-91D9-59008FDB5ED5}"/>
                </a:ext>
              </a:extLst>
            </p:cNvPr>
            <p:cNvSpPr/>
            <p:nvPr/>
          </p:nvSpPr>
          <p:spPr bwMode="auto">
            <a:xfrm>
              <a:off x="8187055" y="5629304"/>
              <a:ext cx="24895" cy="26206"/>
            </a:xfrm>
            <a:custGeom>
              <a:avLst/>
              <a:gdLst>
                <a:gd name="T0" fmla="*/ 8 w 16"/>
                <a:gd name="T1" fmla="*/ 17 h 17"/>
                <a:gd name="T2" fmla="*/ 14 w 16"/>
                <a:gd name="T3" fmla="*/ 15 h 17"/>
                <a:gd name="T4" fmla="*/ 16 w 16"/>
                <a:gd name="T5" fmla="*/ 9 h 17"/>
                <a:gd name="T6" fmla="*/ 14 w 16"/>
                <a:gd name="T7" fmla="*/ 3 h 17"/>
                <a:gd name="T8" fmla="*/ 2 w 16"/>
                <a:gd name="T9" fmla="*/ 3 h 17"/>
                <a:gd name="T10" fmla="*/ 0 w 16"/>
                <a:gd name="T11" fmla="*/ 9 h 17"/>
                <a:gd name="T12" fmla="*/ 2 w 16"/>
                <a:gd name="T13" fmla="*/ 15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75">
              <a:extLst>
                <a:ext uri="{FF2B5EF4-FFF2-40B4-BE49-F238E27FC236}">
                  <a16:creationId xmlns:a16="http://schemas.microsoft.com/office/drawing/2014/main" id="{2AE2CE97-ED00-457B-A3A0-635996268786}"/>
                </a:ext>
              </a:extLst>
            </p:cNvPr>
            <p:cNvSpPr/>
            <p:nvPr/>
          </p:nvSpPr>
          <p:spPr bwMode="auto">
            <a:xfrm>
              <a:off x="8223743" y="574592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76">
              <a:extLst>
                <a:ext uri="{FF2B5EF4-FFF2-40B4-BE49-F238E27FC236}">
                  <a16:creationId xmlns:a16="http://schemas.microsoft.com/office/drawing/2014/main" id="{CAA21D8D-1B21-4A80-AD5C-D40B232DBE75}"/>
                </a:ext>
              </a:extLst>
            </p:cNvPr>
            <p:cNvSpPr/>
            <p:nvPr/>
          </p:nvSpPr>
          <p:spPr bwMode="auto">
            <a:xfrm>
              <a:off x="8223743" y="579440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Freeform 127">
            <a:extLst>
              <a:ext uri="{FF2B5EF4-FFF2-40B4-BE49-F238E27FC236}">
                <a16:creationId xmlns:a16="http://schemas.microsoft.com/office/drawing/2014/main" id="{C1E87CF2-D4A5-457B-9603-495CE6F7EF28}"/>
              </a:ext>
            </a:extLst>
          </p:cNvPr>
          <p:cNvSpPr>
            <a:spLocks noEditPoints="1"/>
          </p:cNvSpPr>
          <p:nvPr/>
        </p:nvSpPr>
        <p:spPr bwMode="auto">
          <a:xfrm>
            <a:off x="8739757" y="4697184"/>
            <a:ext cx="384969" cy="339875"/>
          </a:xfrm>
          <a:custGeom>
            <a:avLst/>
            <a:gdLst>
              <a:gd name="T0" fmla="*/ 8 w 256"/>
              <a:gd name="T1" fmla="*/ 40 h 248"/>
              <a:gd name="T2" fmla="*/ 48 w 256"/>
              <a:gd name="T3" fmla="*/ 217 h 248"/>
              <a:gd name="T4" fmla="*/ 80 w 256"/>
              <a:gd name="T5" fmla="*/ 248 h 248"/>
              <a:gd name="T6" fmla="*/ 145 w 256"/>
              <a:gd name="T7" fmla="*/ 224 h 248"/>
              <a:gd name="T8" fmla="*/ 208 w 256"/>
              <a:gd name="T9" fmla="*/ 216 h 248"/>
              <a:gd name="T10" fmla="*/ 145 w 256"/>
              <a:gd name="T11" fmla="*/ 208 h 248"/>
              <a:gd name="T12" fmla="*/ 80 w 256"/>
              <a:gd name="T13" fmla="*/ 184 h 248"/>
              <a:gd name="T14" fmla="*/ 60 w 256"/>
              <a:gd name="T15" fmla="*/ 164 h 248"/>
              <a:gd name="T16" fmla="*/ 60 w 256"/>
              <a:gd name="T17" fmla="*/ 164 h 248"/>
              <a:gd name="T18" fmla="*/ 232 w 256"/>
              <a:gd name="T19" fmla="*/ 150 h 248"/>
              <a:gd name="T20" fmla="*/ 254 w 256"/>
              <a:gd name="T21" fmla="*/ 59 h 248"/>
              <a:gd name="T22" fmla="*/ 222 w 256"/>
              <a:gd name="T23" fmla="*/ 56 h 248"/>
              <a:gd name="T24" fmla="*/ 200 w 256"/>
              <a:gd name="T25" fmla="*/ 0 h 248"/>
              <a:gd name="T26" fmla="*/ 138 w 256"/>
              <a:gd name="T27" fmla="*/ 2 h 248"/>
              <a:gd name="T28" fmla="*/ 80 w 256"/>
              <a:gd name="T29" fmla="*/ 24 h 248"/>
              <a:gd name="T30" fmla="*/ 66 w 256"/>
              <a:gd name="T31" fmla="*/ 56 h 248"/>
              <a:gd name="T32" fmla="*/ 48 w 256"/>
              <a:gd name="T33" fmla="*/ 31 h 248"/>
              <a:gd name="T34" fmla="*/ 8 w 256"/>
              <a:gd name="T35" fmla="*/ 24 h 248"/>
              <a:gd name="T36" fmla="*/ 176 w 256"/>
              <a:gd name="T37" fmla="*/ 200 h 248"/>
              <a:gd name="T38" fmla="*/ 176 w 256"/>
              <a:gd name="T39" fmla="*/ 232 h 248"/>
              <a:gd name="T40" fmla="*/ 176 w 256"/>
              <a:gd name="T41" fmla="*/ 200 h 248"/>
              <a:gd name="T42" fmla="*/ 96 w 256"/>
              <a:gd name="T43" fmla="*/ 216 h 248"/>
              <a:gd name="T44" fmla="*/ 64 w 256"/>
              <a:gd name="T45" fmla="*/ 216 h 248"/>
              <a:gd name="T46" fmla="*/ 147 w 256"/>
              <a:gd name="T47" fmla="*/ 16 h 248"/>
              <a:gd name="T48" fmla="*/ 205 w 256"/>
              <a:gd name="T49" fmla="*/ 56 h 248"/>
              <a:gd name="T50" fmla="*/ 129 w 256"/>
              <a:gd name="T51" fmla="*/ 34 h 248"/>
              <a:gd name="T52" fmla="*/ 86 w 256"/>
              <a:gd name="T53" fmla="*/ 40 h 248"/>
              <a:gd name="T54" fmla="*/ 118 w 256"/>
              <a:gd name="T55" fmla="*/ 56 h 248"/>
              <a:gd name="T56" fmla="*/ 86 w 256"/>
              <a:gd name="T57" fmla="*/ 40 h 248"/>
              <a:gd name="T58" fmla="*/ 216 w 256"/>
              <a:gd name="T59" fmla="*/ 72 h 248"/>
              <a:gd name="T60" fmla="*/ 237 w 256"/>
              <a:gd name="T61" fmla="*/ 72 h 248"/>
              <a:gd name="T62" fmla="*/ 60 w 256"/>
              <a:gd name="T63" fmla="*/ 148 h 248"/>
              <a:gd name="T64" fmla="*/ 52 w 256"/>
              <a:gd name="T65" fmla="*/ 7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6" h="248">
                <a:moveTo>
                  <a:pt x="0" y="32"/>
                </a:moveTo>
                <a:cubicBezTo>
                  <a:pt x="0" y="36"/>
                  <a:pt x="4" y="40"/>
                  <a:pt x="8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34"/>
                  <a:pt x="63" y="248"/>
                  <a:pt x="80" y="248"/>
                </a:cubicBezTo>
                <a:cubicBezTo>
                  <a:pt x="95" y="248"/>
                  <a:pt x="107" y="238"/>
                  <a:pt x="111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9" y="238"/>
                  <a:pt x="161" y="248"/>
                  <a:pt x="176" y="248"/>
                </a:cubicBezTo>
                <a:cubicBezTo>
                  <a:pt x="194" y="248"/>
                  <a:pt x="208" y="234"/>
                  <a:pt x="208" y="216"/>
                </a:cubicBezTo>
                <a:cubicBezTo>
                  <a:pt x="208" y="198"/>
                  <a:pt x="194" y="184"/>
                  <a:pt x="176" y="184"/>
                </a:cubicBezTo>
                <a:cubicBezTo>
                  <a:pt x="161" y="184"/>
                  <a:pt x="149" y="194"/>
                  <a:pt x="145" y="208"/>
                </a:cubicBezTo>
                <a:cubicBezTo>
                  <a:pt x="111" y="208"/>
                  <a:pt x="111" y="208"/>
                  <a:pt x="111" y="208"/>
                </a:cubicBezTo>
                <a:cubicBezTo>
                  <a:pt x="107" y="194"/>
                  <a:pt x="95" y="184"/>
                  <a:pt x="80" y="184"/>
                </a:cubicBezTo>
                <a:cubicBezTo>
                  <a:pt x="73" y="184"/>
                  <a:pt x="67" y="186"/>
                  <a:pt x="62" y="190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8" y="156"/>
                  <a:pt x="231" y="153"/>
                  <a:pt x="232" y="150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64"/>
                  <a:pt x="256" y="61"/>
                  <a:pt x="254" y="59"/>
                </a:cubicBezTo>
                <a:cubicBezTo>
                  <a:pt x="253" y="57"/>
                  <a:pt x="251" y="56"/>
                  <a:pt x="248" y="56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08" y="6"/>
                  <a:pt x="208" y="6"/>
                  <a:pt x="208" y="6"/>
                </a:cubicBezTo>
                <a:cubicBezTo>
                  <a:pt x="207" y="2"/>
                  <a:pt x="204" y="0"/>
                  <a:pt x="20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1"/>
                  <a:pt x="138" y="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6" y="24"/>
                  <a:pt x="73" y="27"/>
                  <a:pt x="72" y="30"/>
                </a:cubicBezTo>
                <a:cubicBezTo>
                  <a:pt x="66" y="56"/>
                  <a:pt x="66" y="56"/>
                  <a:pt x="66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27"/>
                  <a:pt x="44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lose/>
                <a:moveTo>
                  <a:pt x="176" y="200"/>
                </a:moveTo>
                <a:cubicBezTo>
                  <a:pt x="185" y="200"/>
                  <a:pt x="192" y="207"/>
                  <a:pt x="192" y="216"/>
                </a:cubicBezTo>
                <a:cubicBezTo>
                  <a:pt x="192" y="225"/>
                  <a:pt x="185" y="232"/>
                  <a:pt x="176" y="232"/>
                </a:cubicBezTo>
                <a:cubicBezTo>
                  <a:pt x="167" y="232"/>
                  <a:pt x="160" y="225"/>
                  <a:pt x="160" y="216"/>
                </a:cubicBezTo>
                <a:cubicBezTo>
                  <a:pt x="160" y="207"/>
                  <a:pt x="167" y="200"/>
                  <a:pt x="176" y="200"/>
                </a:cubicBezTo>
                <a:close/>
                <a:moveTo>
                  <a:pt x="80" y="200"/>
                </a:moveTo>
                <a:cubicBezTo>
                  <a:pt x="89" y="200"/>
                  <a:pt x="96" y="207"/>
                  <a:pt x="96" y="216"/>
                </a:cubicBezTo>
                <a:cubicBezTo>
                  <a:pt x="96" y="225"/>
                  <a:pt x="89" y="232"/>
                  <a:pt x="80" y="232"/>
                </a:cubicBezTo>
                <a:cubicBezTo>
                  <a:pt x="71" y="232"/>
                  <a:pt x="64" y="225"/>
                  <a:pt x="64" y="216"/>
                </a:cubicBezTo>
                <a:cubicBezTo>
                  <a:pt x="64" y="207"/>
                  <a:pt x="71" y="200"/>
                  <a:pt x="80" y="200"/>
                </a:cubicBezTo>
                <a:close/>
                <a:moveTo>
                  <a:pt x="147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205" y="56"/>
                  <a:pt x="205" y="56"/>
                  <a:pt x="205" y="56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34"/>
                  <a:pt x="129" y="34"/>
                  <a:pt x="129" y="34"/>
                </a:cubicBezTo>
                <a:lnTo>
                  <a:pt x="147" y="16"/>
                </a:lnTo>
                <a:close/>
                <a:moveTo>
                  <a:pt x="86" y="40"/>
                </a:moveTo>
                <a:cubicBezTo>
                  <a:pt x="114" y="40"/>
                  <a:pt x="114" y="40"/>
                  <a:pt x="114" y="4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82" y="56"/>
                  <a:pt x="82" y="56"/>
                  <a:pt x="82" y="56"/>
                </a:cubicBezTo>
                <a:lnTo>
                  <a:pt x="86" y="40"/>
                </a:lnTo>
                <a:close/>
                <a:moveTo>
                  <a:pt x="216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9" y="148"/>
                  <a:pt x="59" y="148"/>
                  <a:pt x="58" y="148"/>
                </a:cubicBezTo>
                <a:cubicBezTo>
                  <a:pt x="52" y="72"/>
                  <a:pt x="52" y="72"/>
                  <a:pt x="52" y="72"/>
                </a:cubicBezTo>
                <a:lnTo>
                  <a:pt x="2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2B2B2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1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152723295"/>
              </p:ext>
            </p:extLst>
          </p:nvPr>
        </p:nvGraphicFramePr>
        <p:xfrm>
          <a:off x="4092770" y="1726168"/>
          <a:ext cx="4006460" cy="385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Oval 18"/>
          <p:cNvSpPr/>
          <p:nvPr/>
        </p:nvSpPr>
        <p:spPr>
          <a:xfrm>
            <a:off x="8343607" y="2619931"/>
            <a:ext cx="694085" cy="693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60749" y="3990896"/>
            <a:ext cx="694085" cy="693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63421" y="2638996"/>
            <a:ext cx="694085" cy="69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080563" y="4009961"/>
            <a:ext cx="694085" cy="6939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31" name="Freeform 166"/>
          <p:cNvSpPr>
            <a:spLocks noChangeArrowheads="1"/>
          </p:cNvSpPr>
          <p:nvPr/>
        </p:nvSpPr>
        <p:spPr bwMode="auto">
          <a:xfrm>
            <a:off x="8561686" y="2779305"/>
            <a:ext cx="280782" cy="322261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32" name="Freeform 166"/>
          <p:cNvSpPr>
            <a:spLocks noChangeArrowheads="1"/>
          </p:cNvSpPr>
          <p:nvPr/>
        </p:nvSpPr>
        <p:spPr bwMode="auto">
          <a:xfrm>
            <a:off x="3276967" y="2779305"/>
            <a:ext cx="280782" cy="322261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33" name="Freeform 166"/>
          <p:cNvSpPr>
            <a:spLocks noChangeArrowheads="1"/>
          </p:cNvSpPr>
          <p:nvPr/>
        </p:nvSpPr>
        <p:spPr bwMode="auto">
          <a:xfrm>
            <a:off x="8561686" y="4161734"/>
            <a:ext cx="280782" cy="322261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34" name="Freeform 166"/>
          <p:cNvSpPr>
            <a:spLocks noChangeArrowheads="1"/>
          </p:cNvSpPr>
          <p:nvPr/>
        </p:nvSpPr>
        <p:spPr bwMode="auto">
          <a:xfrm>
            <a:off x="3276967" y="4161734"/>
            <a:ext cx="280782" cy="322261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6" name="TextBox 18"/>
          <p:cNvSpPr txBox="1"/>
          <p:nvPr/>
        </p:nvSpPr>
        <p:spPr>
          <a:xfrm flipH="1">
            <a:off x="9432687" y="2639810"/>
            <a:ext cx="2499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+mn-ea"/>
                <a:sym typeface="+mn-lt"/>
              </a:rPr>
              <a:t>Dynamic interface</a:t>
            </a:r>
          </a:p>
        </p:txBody>
      </p:sp>
      <p:sp>
        <p:nvSpPr>
          <p:cNvPr id="29" name="TextBox 18"/>
          <p:cNvSpPr txBox="1"/>
          <p:nvPr/>
        </p:nvSpPr>
        <p:spPr>
          <a:xfrm flipH="1">
            <a:off x="117237" y="4188478"/>
            <a:ext cx="3059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+mn-ea"/>
                <a:sym typeface="+mn-lt"/>
              </a:rPr>
              <a:t> Excellent visualization</a:t>
            </a:r>
          </a:p>
        </p:txBody>
      </p:sp>
      <p:sp>
        <p:nvSpPr>
          <p:cNvPr id="36" name="TextBox 18"/>
          <p:cNvSpPr txBox="1"/>
          <p:nvPr/>
        </p:nvSpPr>
        <p:spPr>
          <a:xfrm flipH="1">
            <a:off x="498237" y="2639810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+mn-ea"/>
                <a:sym typeface="+mn-lt"/>
              </a:rPr>
              <a:t>Concise UI design</a:t>
            </a:r>
          </a:p>
        </p:txBody>
      </p:sp>
      <p:sp>
        <p:nvSpPr>
          <p:cNvPr id="45" name="TextBox 18"/>
          <p:cNvSpPr txBox="1"/>
          <p:nvPr/>
        </p:nvSpPr>
        <p:spPr>
          <a:xfrm flipH="1">
            <a:off x="9432687" y="4140452"/>
            <a:ext cx="2089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+mn-ea"/>
                <a:sym typeface="+mn-lt"/>
              </a:rPr>
              <a:t>Quick Respond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25AF3FA-813D-4C72-9F45-E5CD9E405A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>
          <a:xfrm>
            <a:off x="5268820" y="2767326"/>
            <a:ext cx="1714500" cy="1714500"/>
          </a:xfr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F8BAFB45-7BE9-447F-9E9A-9E635CA54466}"/>
              </a:ext>
            </a:extLst>
          </p:cNvPr>
          <p:cNvSpPr txBox="1"/>
          <p:nvPr/>
        </p:nvSpPr>
        <p:spPr>
          <a:xfrm flipH="1">
            <a:off x="6832820" y="926211"/>
            <a:ext cx="4647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6600" b="1" dirty="0">
                <a:cs typeface="+mn-ea"/>
                <a:sym typeface="+mn-lt"/>
              </a:rPr>
              <a:t>Features</a:t>
            </a:r>
            <a:endParaRPr lang="en-US" sz="6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54" name="轻松律动">
            <a:hlinkClick r:id="" action="ppaction://media"/>
            <a:extLst>
              <a:ext uri="{FF2B5EF4-FFF2-40B4-BE49-F238E27FC236}">
                <a16:creationId xmlns:a16="http://schemas.microsoft.com/office/drawing/2014/main" id="{6518E2F7-BD14-4F0E-97CC-1E0B974E5E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621.075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-2952135"/>
            <a:ext cx="609600" cy="6096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AD3A82D-1B83-40EA-839F-2E798966CCEA}"/>
              </a:ext>
            </a:extLst>
          </p:cNvPr>
          <p:cNvSpPr/>
          <p:nvPr/>
        </p:nvSpPr>
        <p:spPr>
          <a:xfrm>
            <a:off x="701343" y="-2919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轻松律动</a:t>
            </a:r>
          </a:p>
        </p:txBody>
      </p:sp>
      <p:sp>
        <p:nvSpPr>
          <p:cNvPr id="127" name="矩形 8435759">
            <a:extLst>
              <a:ext uri="{FF2B5EF4-FFF2-40B4-BE49-F238E27FC236}">
                <a16:creationId xmlns:a16="http://schemas.microsoft.com/office/drawing/2014/main" id="{2E3ABE0E-EEC8-4BBC-94E3-320E3073152E}"/>
              </a:ext>
            </a:extLst>
          </p:cNvPr>
          <p:cNvSpPr/>
          <p:nvPr/>
        </p:nvSpPr>
        <p:spPr>
          <a:xfrm>
            <a:off x="866773" y="2546171"/>
            <a:ext cx="104584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8000" spc="-150" dirty="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5FF7D1"/>
                    </a:gs>
                  </a:gsLst>
                  <a:lin ang="0" scaled="0"/>
                </a:gradFill>
                <a:latin typeface="字魂184号-银翼创世黑" panose="00000500000000000000" pitchFamily="2" charset="-122"/>
                <a:ea typeface="字魂184号-银翼创世黑" panose="00000500000000000000" pitchFamily="2" charset="-122"/>
                <a:cs typeface="+mj-cs"/>
              </a:rPr>
              <a:t>Demo</a:t>
            </a:r>
            <a:endParaRPr lang="zh-CN" altLang="en-US" sz="8000" spc="-150" dirty="0"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5FF7D1"/>
                  </a:gs>
                </a:gsLst>
                <a:lin ang="0" scaled="0"/>
              </a:gradFill>
              <a:latin typeface="字魂184号-银翼创世黑" panose="00000500000000000000" pitchFamily="2" charset="-122"/>
              <a:ea typeface="字魂184号-银翼创世黑" panose="00000500000000000000" pitchFamily="2" charset="-122"/>
              <a:cs typeface="+mj-cs"/>
            </a:endParaRPr>
          </a:p>
        </p:txBody>
      </p:sp>
      <p:sp>
        <p:nvSpPr>
          <p:cNvPr id="2" name="矩形 8435759">
            <a:extLst>
              <a:ext uri="{FF2B5EF4-FFF2-40B4-BE49-F238E27FC236}">
                <a16:creationId xmlns:a16="http://schemas.microsoft.com/office/drawing/2014/main" id="{1F630075-FBD6-4602-B04E-6626C428C85B}"/>
              </a:ext>
            </a:extLst>
          </p:cNvPr>
          <p:cNvSpPr/>
          <p:nvPr/>
        </p:nvSpPr>
        <p:spPr>
          <a:xfrm>
            <a:off x="1578046" y="4216745"/>
            <a:ext cx="887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altLang="zh-CN" sz="2800" spc="-15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  <a:cs typeface="+mj-cs"/>
              </a:rPr>
              <a:t>Fintech Investment Advisor</a:t>
            </a: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:</a:t>
            </a:r>
          </a:p>
          <a:p>
            <a:pPr algn="ctr" defTabSz="914400">
              <a:spcBef>
                <a:spcPct val="0"/>
              </a:spcBef>
            </a:pPr>
            <a:r>
              <a:rPr lang="en-US" altLang="zh-CN" sz="2800" dirty="0">
                <a:solidFill>
                  <a:srgbClr val="81A5D9"/>
                </a:solidFill>
                <a:latin typeface="Calisto MT" panose="02040603050505030304" pitchFamily="18" charset="0"/>
                <a:ea typeface="Cambria Math" panose="02040503050406030204" pitchFamily="18" charset="0"/>
              </a:rPr>
              <a:t>An Intelligent Investment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3994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3">
              <a:lumMod val="60000"/>
              <a:lumOff val="4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3">
              <a:lumMod val="60000"/>
              <a:lumOff val="4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3">
              <a:lumMod val="60000"/>
              <a:lumOff val="4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54B3"/>
      </a:accent1>
      <a:accent2>
        <a:srgbClr val="145698"/>
      </a:accent2>
      <a:accent3>
        <a:srgbClr val="5FF7D1"/>
      </a:accent3>
      <a:accent4>
        <a:srgbClr val="0E182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6232</TotalTime>
  <Words>516</Words>
  <Application>Microsoft Office PowerPoint</Application>
  <PresentationFormat>宽屏</PresentationFormat>
  <Paragraphs>217</Paragraphs>
  <Slides>23</Slides>
  <Notes>21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Gill Sans</vt:lpstr>
      <vt:lpstr>等线</vt:lpstr>
      <vt:lpstr>思源黑体 CN Medium</vt:lpstr>
      <vt:lpstr>字魂184号-银翼创世黑</vt:lpstr>
      <vt:lpstr>Arial</vt:lpstr>
      <vt:lpstr>Calisto MT</vt:lpstr>
      <vt:lpstr>Cambria Math</vt:lpstr>
      <vt:lpstr>Office Theme</vt:lpstr>
      <vt:lpstr>2_Office Theme</vt:lpstr>
      <vt:lpstr>4_Office Theme</vt:lpstr>
      <vt:lpstr>5_Office Theme</vt:lpstr>
      <vt:lpstr>6_Office Theme</vt:lpstr>
      <vt:lpstr>7_Office Theme</vt:lpstr>
      <vt:lpstr>1_Office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315</cp:revision>
  <dcterms:created xsi:type="dcterms:W3CDTF">2019-07-11T04:52:53Z</dcterms:created>
  <dcterms:modified xsi:type="dcterms:W3CDTF">2020-10-29T13:52:53Z</dcterms:modified>
</cp:coreProperties>
</file>